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5"/>
  </p:notesMasterIdLst>
  <p:sldIdLst>
    <p:sldId id="283" r:id="rId2"/>
    <p:sldId id="290" r:id="rId3"/>
    <p:sldId id="256" r:id="rId4"/>
    <p:sldId id="284" r:id="rId5"/>
    <p:sldId id="257" r:id="rId6"/>
    <p:sldId id="285" r:id="rId7"/>
    <p:sldId id="280" r:id="rId8"/>
    <p:sldId id="286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6" r:id="rId17"/>
    <p:sldId id="267" r:id="rId18"/>
    <p:sldId id="268" r:id="rId19"/>
    <p:sldId id="269" r:id="rId20"/>
    <p:sldId id="270" r:id="rId21"/>
    <p:sldId id="287" r:id="rId22"/>
    <p:sldId id="272" r:id="rId23"/>
    <p:sldId id="288" r:id="rId24"/>
    <p:sldId id="273" r:id="rId25"/>
    <p:sldId id="274" r:id="rId26"/>
    <p:sldId id="275" r:id="rId27"/>
    <p:sldId id="276" r:id="rId28"/>
    <p:sldId id="277" r:id="rId29"/>
    <p:sldId id="289" r:id="rId30"/>
    <p:sldId id="278" r:id="rId31"/>
    <p:sldId id="281" r:id="rId32"/>
    <p:sldId id="279" r:id="rId33"/>
    <p:sldId id="282" r:id="rId3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 xmlns="">
        <p14:section name="Раздел по умолчанию" id="{9916954A-3ED2-41CE-AD27-2CFA1778C22D}">
          <p14:sldIdLst>
            <p14:sldId id="283"/>
            <p14:sldId id="256"/>
            <p14:sldId id="284"/>
            <p14:sldId id="257"/>
            <p14:sldId id="285"/>
            <p14:sldId id="280"/>
            <p14:sldId id="286"/>
            <p14:sldId id="258"/>
            <p14:sldId id="259"/>
            <p14:sldId id="260"/>
            <p14:sldId id="261"/>
            <p14:sldId id="262"/>
            <p14:sldId id="263"/>
            <p14:sldId id="264"/>
            <p14:sldId id="266"/>
            <p14:sldId id="267"/>
            <p14:sldId id="268"/>
            <p14:sldId id="269"/>
          </p14:sldIdLst>
        </p14:section>
        <p14:section name="Раздел без заголовка" id="{1EAA17DA-22A5-43B2-9F33-B631387198C3}">
          <p14:sldIdLst>
            <p14:sldId id="270"/>
            <p14:sldId id="287"/>
            <p14:sldId id="272"/>
            <p14:sldId id="288"/>
            <p14:sldId id="273"/>
            <p14:sldId id="274"/>
            <p14:sldId id="275"/>
            <p14:sldId id="276"/>
            <p14:sldId id="277"/>
            <p14:sldId id="289"/>
            <p14:sldId id="278"/>
            <p14:sldId id="281"/>
            <p14:sldId id="279"/>
            <p14:sldId id="282"/>
          </p14:sldIdLst>
        </p14:section>
      </p14:sectionLst>
    </p:ex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6600"/>
    <a:srgbClr val="E8F3A7"/>
    <a:srgbClr val="FFFF99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443" autoAdjust="0"/>
    <p:restoredTop sz="94660"/>
  </p:normalViewPr>
  <p:slideViewPr>
    <p:cSldViewPr snapToGrid="0">
      <p:cViewPr varScale="1">
        <p:scale>
          <a:sx n="81" d="100"/>
          <a:sy n="81" d="100"/>
        </p:scale>
        <p:origin x="-102" y="-55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F529A6-D644-4D87-8174-A123440D3CFC}" type="datetimeFigureOut">
              <a:rPr lang="ru-RU" smtClean="0"/>
              <a:pPr/>
              <a:t>27.05.2021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9BB8BF-D677-4559-A145-2B3F47A5F4E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181189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9BB8BF-D677-4559-A145-2B3F47A5F4E2}" type="slidenum">
              <a:rPr lang="ru-RU" smtClean="0"/>
              <a:pPr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464185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A049D5-7291-49B2-93B2-86EACBE85082}" type="datetimeFigureOut">
              <a:rPr lang="ru-RU" smtClean="0"/>
              <a:pPr/>
              <a:t>27.05.2021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3F01E-8D45-4AED-9A45-7F0CF122864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020614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A049D5-7291-49B2-93B2-86EACBE85082}" type="datetimeFigureOut">
              <a:rPr lang="ru-RU" smtClean="0"/>
              <a:pPr/>
              <a:t>27.05.2021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3F01E-8D45-4AED-9A45-7F0CF122864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310012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A049D5-7291-49B2-93B2-86EACBE85082}" type="datetimeFigureOut">
              <a:rPr lang="ru-RU" smtClean="0"/>
              <a:pPr/>
              <a:t>27.05.2021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3F01E-8D45-4AED-9A45-7F0CF122864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766491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A049D5-7291-49B2-93B2-86EACBE85082}" type="datetimeFigureOut">
              <a:rPr lang="ru-RU" smtClean="0"/>
              <a:pPr/>
              <a:t>27.05.2021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3F01E-8D45-4AED-9A45-7F0CF122864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471604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A049D5-7291-49B2-93B2-86EACBE85082}" type="datetimeFigureOut">
              <a:rPr lang="ru-RU" smtClean="0"/>
              <a:pPr/>
              <a:t>27.05.2021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3F01E-8D45-4AED-9A45-7F0CF122864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623750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A049D5-7291-49B2-93B2-86EACBE85082}" type="datetimeFigureOut">
              <a:rPr lang="ru-RU" smtClean="0"/>
              <a:pPr/>
              <a:t>27.05.2021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3F01E-8D45-4AED-9A45-7F0CF122864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40653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A049D5-7291-49B2-93B2-86EACBE85082}" type="datetimeFigureOut">
              <a:rPr lang="ru-RU" smtClean="0"/>
              <a:pPr/>
              <a:t>27.05.2021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3F01E-8D45-4AED-9A45-7F0CF122864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033472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A049D5-7291-49B2-93B2-86EACBE85082}" type="datetimeFigureOut">
              <a:rPr lang="ru-RU" smtClean="0"/>
              <a:pPr/>
              <a:t>27.05.2021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3F01E-8D45-4AED-9A45-7F0CF122864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25993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A049D5-7291-49B2-93B2-86EACBE85082}" type="datetimeFigureOut">
              <a:rPr lang="ru-RU" smtClean="0"/>
              <a:pPr/>
              <a:t>27.05.2021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3F01E-8D45-4AED-9A45-7F0CF122864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222282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A049D5-7291-49B2-93B2-86EACBE85082}" type="datetimeFigureOut">
              <a:rPr lang="ru-RU" smtClean="0"/>
              <a:pPr/>
              <a:t>27.05.2021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3F01E-8D45-4AED-9A45-7F0CF122864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420985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A049D5-7291-49B2-93B2-86EACBE85082}" type="datetimeFigureOut">
              <a:rPr lang="ru-RU" smtClean="0"/>
              <a:pPr/>
              <a:t>27.05.2021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3F01E-8D45-4AED-9A45-7F0CF122864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017386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20000"/>
                <a:lumOff val="80000"/>
              </a:schemeClr>
            </a:gs>
            <a:gs pos="17999">
              <a:schemeClr val="accent1">
                <a:lumMod val="40000"/>
                <a:lumOff val="60000"/>
              </a:schemeClr>
            </a:gs>
            <a:gs pos="36000">
              <a:schemeClr val="accent1">
                <a:lumMod val="60000"/>
                <a:lumOff val="40000"/>
              </a:schemeClr>
            </a:gs>
            <a:gs pos="61000">
              <a:schemeClr val="accent1">
                <a:lumMod val="60000"/>
                <a:lumOff val="40000"/>
              </a:schemeClr>
            </a:gs>
            <a:gs pos="82001">
              <a:srgbClr val="FFC000"/>
            </a:gs>
            <a:gs pos="100000">
              <a:schemeClr val="accent1">
                <a:lumMod val="40000"/>
                <a:lumOff val="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A049D5-7291-49B2-93B2-86EACBE85082}" type="datetimeFigureOut">
              <a:rPr lang="ru-RU" smtClean="0"/>
              <a:pPr/>
              <a:t>27.05.2021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53F01E-8D45-4AED-9A45-7F0CF122864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852474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gif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7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jpe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5" Type="http://schemas.openxmlformats.org/officeDocument/2006/relationships/image" Target="../media/image17.png"/><Relationship Id="rId4" Type="http://schemas.openxmlformats.org/officeDocument/2006/relationships/image" Target="../media/image39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jpeg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5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54.gi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gif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8.png"/><Relationship Id="rId4" Type="http://schemas.openxmlformats.org/officeDocument/2006/relationships/image" Target="../media/image17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62.png"/><Relationship Id="rId4" Type="http://schemas.openxmlformats.org/officeDocument/2006/relationships/image" Target="../media/image6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1.jpeg"/><Relationship Id="rId4" Type="http://schemas.openxmlformats.org/officeDocument/2006/relationships/image" Target="../media/image17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72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gif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jpeg"/><Relationship Id="rId4" Type="http://schemas.openxmlformats.org/officeDocument/2006/relationships/image" Target="../media/image12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eg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07535" y="901868"/>
            <a:ext cx="10972800" cy="830997"/>
          </a:xfrm>
          <a:prstGeom prst="rect">
            <a:avLst/>
          </a:prstGeom>
          <a:noFill/>
          <a:effectLst>
            <a:glow>
              <a:schemeClr val="accent1"/>
            </a:glow>
            <a:outerShdw blurRad="127000" dist="50800" dir="4020000" algn="ctr" rotWithShape="0">
              <a:srgbClr val="000000">
                <a:alpha val="57000"/>
              </a:srgbClr>
            </a:outerShdw>
            <a:softEdge rad="0"/>
          </a:effectLst>
        </p:spPr>
        <p:txBody>
          <a:bodyPr wrap="squar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ru-RU" sz="4800" b="1" dirty="0">
                <a:ln w="50800"/>
                <a:solidFill>
                  <a:schemeClr val="bg1">
                    <a:shade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Здоровое </a:t>
            </a:r>
            <a:r>
              <a:rPr lang="ru-RU" sz="4800" b="1" dirty="0" smtClean="0">
                <a:ln w="50800"/>
                <a:solidFill>
                  <a:schemeClr val="bg1">
                    <a:shade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питание</a:t>
            </a:r>
            <a:endParaRPr lang="ru-RU" sz="4800" b="1" dirty="0">
              <a:ln w="50800"/>
              <a:solidFill>
                <a:schemeClr val="bg1">
                  <a:shade val="50000"/>
                </a:schemeClr>
              </a:solidFill>
            </a:endParaRPr>
          </a:p>
        </p:txBody>
      </p:sp>
      <p:pic>
        <p:nvPicPr>
          <p:cNvPr id="6" name="Рисунок 5" descr="эмблема.jpg">
            <a:extLst>
              <a:ext uri="{FF2B5EF4-FFF2-40B4-BE49-F238E27FC236}">
                <a16:creationId xmlns:a16="http://schemas.microsoft.com/office/drawing/2014/main" xmlns="" id="{238F3414-B566-4ED6-8CBF-BFBFE544089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9762" t="5403" r="30952" b="56483"/>
          <a:stretch>
            <a:fillRect/>
          </a:stretch>
        </p:blipFill>
        <p:spPr bwMode="auto">
          <a:xfrm>
            <a:off x="0" y="0"/>
            <a:ext cx="1008185" cy="11379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317386" y="210023"/>
            <a:ext cx="1015950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007943"/>
            <a:r>
              <a:rPr lang="ru-RU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Управление </a:t>
            </a:r>
            <a:r>
              <a:rPr lang="ru-RU" sz="28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Роспотребнадзора</a:t>
            </a:r>
            <a:r>
              <a:rPr lang="ru-RU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 Нижегородской области</a:t>
            </a:r>
            <a:endParaRPr lang="ru-RU" sz="2800" b="1" dirty="0">
              <a:solidFill>
                <a:schemeClr val="bg1"/>
              </a:solidFill>
              <a:latin typeface="Tahoma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513320" y="6409540"/>
            <a:ext cx="10186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2021 </a:t>
            </a:r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год</a:t>
            </a:r>
            <a:endParaRPr lang="ru-RU" b="1" dirty="0">
              <a:solidFill>
                <a:schemeClr val="bg1"/>
              </a:solidFill>
            </a:endParaRPr>
          </a:p>
        </p:txBody>
      </p:sp>
      <p:pic>
        <p:nvPicPr>
          <p:cNvPr id="1026" name="Picture 2" descr="C:\Users\user\Desktop\принцип здорового питания\1530415_7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86554" y="1905001"/>
            <a:ext cx="4314092" cy="431409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Прямоугольник 6"/>
          <p:cNvSpPr/>
          <p:nvPr/>
        </p:nvSpPr>
        <p:spPr>
          <a:xfrm>
            <a:off x="8393723" y="5370401"/>
            <a:ext cx="379827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err="1" smtClean="0">
                <a:solidFill>
                  <a:schemeClr val="bg1"/>
                </a:solidFill>
                <a:latin typeface="Times New Roman" panose="02020603050405020304" pitchFamily="18" charset="0"/>
              </a:rPr>
              <a:t>Мартиросян</a:t>
            </a:r>
            <a:r>
              <a:rPr lang="ru-RU" sz="1600" b="1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ru-RU" sz="1600" b="1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А.А.</a:t>
            </a:r>
            <a:endParaRPr lang="ru-RU" sz="1600" b="1" dirty="0" smtClean="0">
              <a:solidFill>
                <a:schemeClr val="bg1"/>
              </a:solidFill>
            </a:endParaRPr>
          </a:p>
          <a:p>
            <a:r>
              <a:rPr lang="ru-RU" sz="16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Специалист-эксперт отдела надзора по гигиене детей и подростков Управления </a:t>
            </a:r>
            <a:r>
              <a:rPr lang="ru-RU" sz="1600" b="1" dirty="0" err="1" smtClean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Роспотребнадзора</a:t>
            </a:r>
            <a:r>
              <a:rPr lang="ru-RU" sz="16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по Нижегородской области </a:t>
            </a:r>
          </a:p>
        </p:txBody>
      </p:sp>
    </p:spTree>
    <p:extLst>
      <p:ext uri="{BB962C8B-B14F-4D97-AF65-F5344CB8AC3E}">
        <p14:creationId xmlns:p14="http://schemas.microsoft.com/office/powerpoint/2010/main" xmlns="" val="1116471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2478018"/>
            <a:ext cx="5314437" cy="4379982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607972" y="275851"/>
            <a:ext cx="466700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</a:rPr>
              <a:t>II</a:t>
            </a:r>
            <a:r>
              <a:rPr lang="ru-RU" sz="2800" b="1" dirty="0">
                <a:solidFill>
                  <a:schemeClr val="bg1"/>
                </a:solidFill>
              </a:rPr>
              <a:t> группа продуктов - овощи</a:t>
            </a:r>
            <a:endParaRPr lang="ru-RU" sz="2800" dirty="0">
              <a:solidFill>
                <a:schemeClr val="bg1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010746" y="1002031"/>
            <a:ext cx="2708847" cy="2188862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  <a:effectLst>
            <a:softEdge rad="228600"/>
          </a:effectLst>
        </p:spPr>
      </p:pic>
      <p:sp>
        <p:nvSpPr>
          <p:cNvPr id="11" name="Прямоугольник 10"/>
          <p:cNvSpPr/>
          <p:nvPr/>
        </p:nvSpPr>
        <p:spPr>
          <a:xfrm>
            <a:off x="5468269" y="5399258"/>
            <a:ext cx="7084955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endParaRPr lang="ru-RU" dirty="0">
              <a:solidFill>
                <a:schemeClr val="bg1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способствуют поддержанию нормального уровня артериального давления</a:t>
            </a:r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181962" y="1251901"/>
            <a:ext cx="450376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снижают риск развития ожирения, сердечно-сосудистых заболеваний, сахарного диабета, остеопороза, некоторых видов онкологических заболеваний, образования камней в печени и почках. </a:t>
            </a:r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60598" y="1251901"/>
            <a:ext cx="3660513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являются важным источником многих веществ: пищевых волокон, калия,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фолатов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каротиноидов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(провитамина А), </a:t>
            </a:r>
          </a:p>
          <a:p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    витаминов Е, С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4945020" y="3573334"/>
            <a:ext cx="7004773" cy="19082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способствуют улучшению работы желудочно-кишечного тракта, состояния иммунной системы, выведению из организма жиров, токсических веществ, канцерогенов, аллергенов, снижению уровня холестерина в сыворотке крови</a:t>
            </a:r>
          </a:p>
          <a:p>
            <a:endParaRPr lang="ru-RU" dirty="0">
              <a:solidFill>
                <a:schemeClr val="bg1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0598" y="0"/>
            <a:ext cx="1005927" cy="1140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837655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19002" y="4022673"/>
            <a:ext cx="5715000" cy="2857500"/>
          </a:xfrm>
          <a:prstGeom prst="rect">
            <a:avLst/>
          </a:prstGeom>
          <a:effectLst>
            <a:softEdge rad="7239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8736281" y="4752007"/>
            <a:ext cx="3455719" cy="137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>
              <a:lnSpc>
                <a:spcPct val="107000"/>
              </a:lnSpc>
              <a:spcAft>
                <a:spcPts val="0"/>
              </a:spcAft>
            </a:pPr>
            <a:endParaRPr lang="ru-RU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способствуют уменьшению калорийности рациона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76526" y="1156038"/>
            <a:ext cx="6164897" cy="10802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них содержатся пищевые и биологически активные вещества (калий, пищевые волокна, витамин С,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фолат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и др.)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38277" y="4822173"/>
            <a:ext cx="6041394" cy="14096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снижают риск развития хронических заболеваний: сахарного диабета 2 типа, сердечно-сосудистых, некоторых онкологических заболеваний, мочекаменной болезни и остеопороза 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3526620" y="270259"/>
            <a:ext cx="459952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III</a:t>
            </a:r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группа продуктов – фрукты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endParaRPr lang="ru-RU" sz="2400" dirty="0">
              <a:solidFill>
                <a:schemeClr val="bg1"/>
              </a:solidFill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0598" y="0"/>
            <a:ext cx="1005927" cy="114005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341423" y="1240417"/>
            <a:ext cx="5743211" cy="2782256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5667" y="2403123"/>
            <a:ext cx="2095500" cy="2019300"/>
          </a:xfrm>
          <a:prstGeom prst="rect">
            <a:avLst/>
          </a:prstGeom>
          <a:effectLst>
            <a:softEdge rad="50800"/>
          </a:effectLst>
        </p:spPr>
      </p:pic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2777" r="13868"/>
          <a:stretch/>
        </p:blipFill>
        <p:spPr>
          <a:xfrm>
            <a:off x="3816324" y="2087208"/>
            <a:ext cx="1805355" cy="2461110"/>
          </a:xfrm>
          <a:prstGeom prst="rect">
            <a:avLst/>
          </a:prstGeom>
          <a:effectLst>
            <a:softEdge rad="50800"/>
          </a:effectLst>
        </p:spPr>
      </p:pic>
    </p:spTree>
    <p:extLst>
      <p:ext uri="{BB962C8B-B14F-4D97-AF65-F5344CB8AC3E}">
        <p14:creationId xmlns:p14="http://schemas.microsoft.com/office/powerpoint/2010/main" xmlns="" val="426315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995988" y="155937"/>
            <a:ext cx="467865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IV</a:t>
            </a:r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группа - молочные продукты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374609" y="4090371"/>
            <a:ext cx="5256279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способствуют укреплению костей и зубов, улучшению состояния кожи, ногтей, волос, поддержанию нормального уровня артериального давления, кишечной моторики и состава микрофлоры, уменьшению риска остеопороза. </a:t>
            </a:r>
          </a:p>
          <a:p>
            <a:endParaRPr lang="ru-RU" sz="2000" dirty="0">
              <a:solidFill>
                <a:schemeClr val="bg1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-40706" y="2386205"/>
            <a:ext cx="484513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молочные продукты – это основной источник кальция, который содержится в них в благоприятных соотношениях с фосфором и магнием. </a:t>
            </a:r>
          </a:p>
          <a:p>
            <a:endParaRPr lang="ru-RU" sz="2000" dirty="0">
              <a:solidFill>
                <a:schemeClr val="bg1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    </a:t>
            </a:r>
            <a:endParaRPr lang="ru-RU" sz="2000" dirty="0">
              <a:solidFill>
                <a:schemeClr val="bg1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775768" y="155937"/>
            <a:ext cx="2228454" cy="3119836"/>
          </a:xfrm>
          <a:prstGeom prst="rect">
            <a:avLst/>
          </a:prstGeom>
          <a:effectLst>
            <a:softEdge rad="508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7309" t="10285" r="11216" b="14364"/>
          <a:stretch/>
        </p:blipFill>
        <p:spPr>
          <a:xfrm>
            <a:off x="5915767" y="1042323"/>
            <a:ext cx="2955519" cy="2433558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676802" y="3768382"/>
            <a:ext cx="2327420" cy="2890745"/>
          </a:xfrm>
          <a:prstGeom prst="rect">
            <a:avLst/>
          </a:prstGeom>
          <a:effectLst>
            <a:softEdge rad="50800"/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2775" t="55822" r="3932" b="6638"/>
          <a:stretch/>
        </p:blipFill>
        <p:spPr>
          <a:xfrm>
            <a:off x="246674" y="4027705"/>
            <a:ext cx="3942415" cy="2372103"/>
          </a:xfrm>
          <a:prstGeom prst="rect">
            <a:avLst/>
          </a:prstGeom>
          <a:effectLst>
            <a:softEdge rad="76200"/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0598" y="0"/>
            <a:ext cx="1005927" cy="1140051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-11322" y="1243439"/>
            <a:ext cx="6096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В молочных продуктах содержатся кальций, фосфор, калий, витамины А, 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группы В </a:t>
            </a:r>
          </a:p>
          <a:p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     и белок. </a:t>
            </a:r>
          </a:p>
        </p:txBody>
      </p:sp>
    </p:spTree>
    <p:extLst>
      <p:ext uri="{BB962C8B-B14F-4D97-AF65-F5344CB8AC3E}">
        <p14:creationId xmlns:p14="http://schemas.microsoft.com/office/powerpoint/2010/main" xmlns="" val="4033645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67206" y="132079"/>
            <a:ext cx="5087355" cy="400110"/>
          </a:xfrm>
          <a:prstGeom prst="rect">
            <a:avLst/>
          </a:prstGeom>
          <a:effectLst>
            <a:softEdge rad="0"/>
          </a:effectLst>
        </p:spPr>
        <p:txBody>
          <a:bodyPr wrap="none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V</a:t>
            </a:r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группа продуктов - белковые продукты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04472" y="1184625"/>
            <a:ext cx="6796270" cy="10802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богаты полноценным белком, содержат витамины группы В (ниацин, тиамин, рибофлавин, В6 и В12), витамин Е, железо, цинк и магний.</a:t>
            </a:r>
            <a:endParaRPr lang="ru-RU" sz="20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945607" y="2500911"/>
            <a:ext cx="4244835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мясные продукты, птица, рыба и морепродукты способствуют повышению защитных сил, снижению риска развития анемии и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йододефицитных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состояний.</a:t>
            </a:r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4838" y="4747688"/>
            <a:ext cx="4435762" cy="17389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жирные сорта морской рыбы улучшают мозговую деятельность, зрение, состояние кожи, работу сердца и сосудов, процессы свертывания крови.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4750131" y="4570170"/>
            <a:ext cx="6924309" cy="20682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Продукты из соевых бобов снижают уровень холестерина в крови, риск сердечно-сосудистых заболеваний, некоторых видов злокачественных образований. </a:t>
            </a:r>
          </a:p>
          <a:p>
            <a:pPr marL="285750" indent="-28575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ü"/>
            </a:pPr>
            <a:endParaRPr lang="ru-RU" sz="2000" dirty="0">
              <a:solidFill>
                <a:schemeClr val="bg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Многие орехи и семечки являются источниками ненасыщенных жирных кислот, витамина Е. 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4472" y="2510203"/>
            <a:ext cx="2747351" cy="1646604"/>
          </a:xfrm>
          <a:prstGeom prst="rect">
            <a:avLst/>
          </a:prstGeom>
          <a:effectLst>
            <a:softEdge rad="114300"/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190442" y="593744"/>
            <a:ext cx="4913998" cy="3832918"/>
          </a:xfrm>
          <a:prstGeom prst="rect">
            <a:avLst/>
          </a:prstGeom>
          <a:effectLst>
            <a:softEdge rad="1143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0598" y="0"/>
            <a:ext cx="1005927" cy="1140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538880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6637"/>
          <a:stretch/>
        </p:blipFill>
        <p:spPr>
          <a:xfrm>
            <a:off x="60598" y="663627"/>
            <a:ext cx="2602778" cy="2183976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760973" y="351505"/>
            <a:ext cx="421403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VI</a:t>
            </a:r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группа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продуктов – жиры</a:t>
            </a:r>
            <a:endParaRPr lang="ru-RU" sz="2400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152836" y="3832257"/>
            <a:ext cx="3644351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Алкоголь - 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способствует развитию ожирения, цирроза печени, гипертензии и геморрагического инсульта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778369" y="1140051"/>
            <a:ext cx="691661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Жиры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представленные растительным и сливочным маслом, маргарином, различными видами кулинарных жиров</a:t>
            </a:r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778369" y="3832257"/>
            <a:ext cx="250161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Сахар 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не содержит никаких пищевых веществ, кроме сахарозы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3586" r="25221"/>
          <a:stretch/>
        </p:blipFill>
        <p:spPr>
          <a:xfrm>
            <a:off x="9907706" y="3523980"/>
            <a:ext cx="2028519" cy="1981262"/>
          </a:xfrm>
          <a:prstGeom prst="rect">
            <a:avLst/>
          </a:prstGeom>
          <a:effectLst>
            <a:softEdge rad="101600"/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8995" t="5558" r="3295" b="8364"/>
          <a:stretch/>
        </p:blipFill>
        <p:spPr>
          <a:xfrm>
            <a:off x="60598" y="3649542"/>
            <a:ext cx="2602940" cy="1904732"/>
          </a:xfrm>
          <a:prstGeom prst="rect">
            <a:avLst/>
          </a:prstGeom>
          <a:effectLst>
            <a:softEdge rad="88900"/>
          </a:effectLst>
        </p:spPr>
      </p:pic>
      <p:sp>
        <p:nvSpPr>
          <p:cNvPr id="14" name="Прямоугольник 13"/>
          <p:cNvSpPr/>
          <p:nvPr/>
        </p:nvSpPr>
        <p:spPr>
          <a:xfrm>
            <a:off x="164123" y="5554274"/>
            <a:ext cx="1177210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Эти продукты содержат много калорий, но в них практически нет витаминов и минеральных веществ. </a:t>
            </a:r>
          </a:p>
          <a:p>
            <a:pPr algn="just"/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Чтобы предупредить ожирение, сахарный диабет, а также кариес, эти продукты не рекомендуется употреблять часто.</a:t>
            </a:r>
            <a:endParaRPr lang="ru-RU" sz="2000" dirty="0">
              <a:solidFill>
                <a:schemeClr val="bg1"/>
              </a:solidFill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0598" y="0"/>
            <a:ext cx="1005927" cy="114005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252766" y="1257795"/>
            <a:ext cx="2587541" cy="1699964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2780027" y="1969599"/>
            <a:ext cx="691495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Высоким содержанием масел отличается орехи, оливы, некоторые сорта рыбы, авокадо.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778369" y="2776203"/>
            <a:ext cx="691661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Большинство растительных масел не содержат холестерин, являются источником витамина Е.</a:t>
            </a:r>
          </a:p>
        </p:txBody>
      </p:sp>
    </p:spTree>
    <p:extLst>
      <p:ext uri="{BB962C8B-B14F-4D97-AF65-F5344CB8AC3E}">
        <p14:creationId xmlns:p14="http://schemas.microsoft.com/office/powerpoint/2010/main" xmlns="" val="2612270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Овал 29"/>
          <p:cNvSpPr/>
          <p:nvPr/>
        </p:nvSpPr>
        <p:spPr>
          <a:xfrm>
            <a:off x="833565" y="2555800"/>
            <a:ext cx="2004648" cy="1841561"/>
          </a:xfrm>
          <a:prstGeom prst="ellipse">
            <a:avLst/>
          </a:prstGeom>
          <a:solidFill>
            <a:srgbClr val="E8F3A7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bg1"/>
                </a:solidFill>
              </a:rPr>
              <a:t>60-80 г свинины</a:t>
            </a:r>
          </a:p>
        </p:txBody>
      </p:sp>
      <p:sp>
        <p:nvSpPr>
          <p:cNvPr id="18" name="Овал 17"/>
          <p:cNvSpPr/>
          <p:nvPr/>
        </p:nvSpPr>
        <p:spPr>
          <a:xfrm>
            <a:off x="468923" y="189754"/>
            <a:ext cx="2205543" cy="1985556"/>
          </a:xfrm>
          <a:prstGeom prst="ellipse">
            <a:avLst/>
          </a:prstGeom>
          <a:solidFill>
            <a:srgbClr val="E8F3A7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718149" y="245952"/>
            <a:ext cx="292900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>
                <a:solidFill>
                  <a:schemeClr val="bg1"/>
                </a:solidFill>
                <a:latin typeface="Calibri" panose="020F0502020204030204" pitchFamily="34" charset="0"/>
                <a:ea typeface="Batang" panose="02030600000101010101" pitchFamily="18" charset="-127"/>
                <a:cs typeface="Times New Roman" panose="02020603050405020304" pitchFamily="18" charset="0"/>
              </a:rPr>
              <a:t>Правильное питание</a:t>
            </a:r>
            <a:endParaRPr lang="ru-RU" sz="2400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076737" y="944481"/>
            <a:ext cx="405688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>
                <a:solidFill>
                  <a:srgbClr val="FF6600"/>
                </a:solidFill>
                <a:latin typeface="Calibri" panose="020F0502020204030204" pitchFamily="34" charset="0"/>
                <a:ea typeface="Batang" panose="02030600000101010101" pitchFamily="18" charset="-127"/>
                <a:cs typeface="Times New Roman" panose="02020603050405020304" pitchFamily="18" charset="0"/>
              </a:rPr>
              <a:t>Выбирайте по принципу «или-или»</a:t>
            </a:r>
            <a:endParaRPr lang="ru-RU" sz="2000" dirty="0">
              <a:solidFill>
                <a:srgbClr val="FF66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225339" y="3709244"/>
            <a:ext cx="25300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ea typeface="Batang" panose="02030600000101010101" pitchFamily="18" charset="-127"/>
              </a:rPr>
              <a:t>МЯСО, РЫБА, ПТИЦА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282631" y="1420462"/>
            <a:ext cx="6096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ea typeface="Batang" panose="02030600000101010101" pitchFamily="18" charset="-127"/>
              </a:rPr>
              <a:t>нежирные сорта мясных продуктов 2-3 раза в день</a:t>
            </a:r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570560" y="4133330"/>
            <a:ext cx="169469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>
                <a:solidFill>
                  <a:srgbClr val="FF6600"/>
                </a:solidFill>
                <a:latin typeface="Times New Roman" panose="02020603050405020304" pitchFamily="18" charset="0"/>
                <a:ea typeface="Batang" panose="02030600000101010101" pitchFamily="18" charset="-127"/>
              </a:rPr>
              <a:t>на 1 прием:</a:t>
            </a:r>
            <a:endParaRPr lang="ru-RU" sz="2400" dirty="0">
              <a:solidFill>
                <a:srgbClr val="FF66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66774" y="439601"/>
            <a:ext cx="1825233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schemeClr val="bg1"/>
                </a:solidFill>
              </a:rPr>
              <a:t>80-100 г </a:t>
            </a:r>
            <a:r>
              <a:rPr lang="ru-RU" sz="2400" dirty="0">
                <a:solidFill>
                  <a:schemeClr val="bg1"/>
                </a:solidFill>
              </a:rPr>
              <a:t>говядины или баранины</a:t>
            </a:r>
            <a:endParaRPr lang="ru-RU" sz="2000" dirty="0">
              <a:solidFill>
                <a:schemeClr val="bg1"/>
              </a:solidFill>
            </a:endParaRP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268442" y="1817394"/>
            <a:ext cx="1925550" cy="1837096"/>
          </a:xfrm>
          <a:prstGeom prst="rect">
            <a:avLst/>
          </a:prstGeom>
        </p:spPr>
      </p:pic>
      <p:sp>
        <p:nvSpPr>
          <p:cNvPr id="27" name="Овал 26"/>
          <p:cNvSpPr/>
          <p:nvPr/>
        </p:nvSpPr>
        <p:spPr>
          <a:xfrm>
            <a:off x="8935307" y="4299312"/>
            <a:ext cx="1494689" cy="1394068"/>
          </a:xfrm>
          <a:prstGeom prst="ellipse">
            <a:avLst/>
          </a:prstGeom>
          <a:solidFill>
            <a:srgbClr val="E8F3A7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bg1"/>
                </a:solidFill>
              </a:rPr>
              <a:t>80-100 г рыбы </a:t>
            </a:r>
          </a:p>
        </p:txBody>
      </p:sp>
      <p:sp>
        <p:nvSpPr>
          <p:cNvPr id="28" name="Овал 27"/>
          <p:cNvSpPr/>
          <p:nvPr/>
        </p:nvSpPr>
        <p:spPr>
          <a:xfrm>
            <a:off x="4533069" y="4870885"/>
            <a:ext cx="1649583" cy="1412860"/>
          </a:xfrm>
          <a:prstGeom prst="ellipse">
            <a:avLst/>
          </a:prstGeom>
          <a:solidFill>
            <a:srgbClr val="E8F3A7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bg1"/>
                </a:solidFill>
              </a:rPr>
              <a:t>2 куриных яйца</a:t>
            </a:r>
          </a:p>
        </p:txBody>
      </p:sp>
      <p:sp>
        <p:nvSpPr>
          <p:cNvPr id="29" name="Овал 28"/>
          <p:cNvSpPr/>
          <p:nvPr/>
        </p:nvSpPr>
        <p:spPr>
          <a:xfrm>
            <a:off x="2519838" y="4199123"/>
            <a:ext cx="1525587" cy="1343524"/>
          </a:xfrm>
          <a:prstGeom prst="ellipse">
            <a:avLst/>
          </a:prstGeom>
          <a:solidFill>
            <a:srgbClr val="E8F3A7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bg1"/>
                </a:solidFill>
              </a:rPr>
              <a:t>80-100 г птицы</a:t>
            </a:r>
          </a:p>
        </p:txBody>
      </p:sp>
      <p:sp>
        <p:nvSpPr>
          <p:cNvPr id="45" name="Овал 44"/>
          <p:cNvSpPr/>
          <p:nvPr/>
        </p:nvSpPr>
        <p:spPr>
          <a:xfrm>
            <a:off x="9608518" y="145988"/>
            <a:ext cx="2583482" cy="2183622"/>
          </a:xfrm>
          <a:prstGeom prst="ellipse">
            <a:avLst/>
          </a:prstGeom>
          <a:solidFill>
            <a:srgbClr val="E8F3A7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bg1"/>
                </a:solidFill>
              </a:rPr>
              <a:t>3-4 ст. ложки не жирной  мясной тушенки</a:t>
            </a:r>
          </a:p>
        </p:txBody>
      </p:sp>
      <p:sp>
        <p:nvSpPr>
          <p:cNvPr id="46" name="Овал 45"/>
          <p:cNvSpPr/>
          <p:nvPr/>
        </p:nvSpPr>
        <p:spPr>
          <a:xfrm>
            <a:off x="9682651" y="2555800"/>
            <a:ext cx="1896756" cy="1633496"/>
          </a:xfrm>
          <a:prstGeom prst="ellipse">
            <a:avLst/>
          </a:prstGeom>
          <a:solidFill>
            <a:srgbClr val="E8F3A7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bg1"/>
                </a:solidFill>
              </a:rPr>
              <a:t>0,5-1  стакан гороха или фасоли</a:t>
            </a:r>
          </a:p>
        </p:txBody>
      </p:sp>
      <p:sp>
        <p:nvSpPr>
          <p:cNvPr id="47" name="Овал 46"/>
          <p:cNvSpPr/>
          <p:nvPr/>
        </p:nvSpPr>
        <p:spPr>
          <a:xfrm>
            <a:off x="6942667" y="4879204"/>
            <a:ext cx="1539689" cy="1345233"/>
          </a:xfrm>
          <a:prstGeom prst="ellipse">
            <a:avLst/>
          </a:prstGeom>
          <a:solidFill>
            <a:srgbClr val="E8F3A7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bg1"/>
                </a:solidFill>
              </a:rPr>
              <a:t>1-2 котлеты</a:t>
            </a:r>
          </a:p>
        </p:txBody>
      </p:sp>
      <p:sp>
        <p:nvSpPr>
          <p:cNvPr id="49" name="Прямоугольник 48"/>
          <p:cNvSpPr/>
          <p:nvPr/>
        </p:nvSpPr>
        <p:spPr>
          <a:xfrm>
            <a:off x="8218929" y="4765513"/>
            <a:ext cx="811381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2400" b="1" dirty="0">
                <a:ln/>
                <a:solidFill>
                  <a:srgbClr val="FF6600"/>
                </a:solidFill>
              </a:rPr>
              <a:t>ИЛИ</a:t>
            </a:r>
          </a:p>
        </p:txBody>
      </p:sp>
      <p:sp>
        <p:nvSpPr>
          <p:cNvPr id="51" name="Прямоугольник 50"/>
          <p:cNvSpPr/>
          <p:nvPr/>
        </p:nvSpPr>
        <p:spPr>
          <a:xfrm>
            <a:off x="6003150" y="5311814"/>
            <a:ext cx="1110154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2400" b="1" dirty="0">
                <a:ln/>
                <a:solidFill>
                  <a:srgbClr val="FF6600"/>
                </a:solidFill>
              </a:rPr>
              <a:t>ИЛИ</a:t>
            </a:r>
          </a:p>
        </p:txBody>
      </p:sp>
      <p:sp>
        <p:nvSpPr>
          <p:cNvPr id="52" name="Прямоугольник 51"/>
          <p:cNvSpPr/>
          <p:nvPr/>
        </p:nvSpPr>
        <p:spPr>
          <a:xfrm>
            <a:off x="9249172" y="3834655"/>
            <a:ext cx="861991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2400" b="1" dirty="0">
                <a:ln/>
                <a:solidFill>
                  <a:srgbClr val="FF6600"/>
                </a:solidFill>
              </a:rPr>
              <a:t>ИЛИ</a:t>
            </a:r>
          </a:p>
        </p:txBody>
      </p:sp>
      <p:sp>
        <p:nvSpPr>
          <p:cNvPr id="53" name="Прямоугольник 52"/>
          <p:cNvSpPr/>
          <p:nvPr/>
        </p:nvSpPr>
        <p:spPr>
          <a:xfrm>
            <a:off x="9691338" y="2198740"/>
            <a:ext cx="799645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2400" b="1" dirty="0">
                <a:ln/>
                <a:solidFill>
                  <a:srgbClr val="FF6600"/>
                </a:solidFill>
              </a:rPr>
              <a:t>ИЛИ</a:t>
            </a:r>
          </a:p>
        </p:txBody>
      </p:sp>
      <p:sp>
        <p:nvSpPr>
          <p:cNvPr id="54" name="Прямоугольник 53"/>
          <p:cNvSpPr/>
          <p:nvPr/>
        </p:nvSpPr>
        <p:spPr>
          <a:xfrm>
            <a:off x="1660942" y="2175309"/>
            <a:ext cx="1110154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2400" b="1" dirty="0">
                <a:ln/>
                <a:solidFill>
                  <a:srgbClr val="FF6600"/>
                </a:solidFill>
              </a:rPr>
              <a:t>ИЛИ</a:t>
            </a:r>
          </a:p>
        </p:txBody>
      </p:sp>
      <p:sp>
        <p:nvSpPr>
          <p:cNvPr id="55" name="Прямоугольник 54"/>
          <p:cNvSpPr/>
          <p:nvPr/>
        </p:nvSpPr>
        <p:spPr>
          <a:xfrm>
            <a:off x="2366545" y="3806128"/>
            <a:ext cx="1110154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2400" b="1" dirty="0">
                <a:ln/>
                <a:solidFill>
                  <a:srgbClr val="FF6600"/>
                </a:solidFill>
              </a:rPr>
              <a:t>ИЛИ</a:t>
            </a:r>
          </a:p>
        </p:txBody>
      </p:sp>
      <p:sp>
        <p:nvSpPr>
          <p:cNvPr id="56" name="Прямоугольник 55"/>
          <p:cNvSpPr/>
          <p:nvPr/>
        </p:nvSpPr>
        <p:spPr>
          <a:xfrm>
            <a:off x="3804518" y="4765512"/>
            <a:ext cx="1110154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2400" b="1" dirty="0">
                <a:ln/>
                <a:solidFill>
                  <a:srgbClr val="FF6600"/>
                </a:solidFill>
              </a:rPr>
              <a:t>ИЛИ</a:t>
            </a:r>
          </a:p>
        </p:txBody>
      </p:sp>
      <p:pic>
        <p:nvPicPr>
          <p:cNvPr id="24" name="Рисунок 2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46856" y="-43133"/>
            <a:ext cx="1005927" cy="1140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73218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135301" y="519669"/>
            <a:ext cx="4841747" cy="4841747"/>
          </a:xfrm>
          <a:prstGeom prst="rect">
            <a:avLst/>
          </a:prstGeom>
        </p:spPr>
      </p:pic>
      <p:sp>
        <p:nvSpPr>
          <p:cNvPr id="30" name="Овал 29"/>
          <p:cNvSpPr/>
          <p:nvPr/>
        </p:nvSpPr>
        <p:spPr>
          <a:xfrm>
            <a:off x="456044" y="2525000"/>
            <a:ext cx="2218613" cy="1928247"/>
          </a:xfrm>
          <a:prstGeom prst="ellipse">
            <a:avLst/>
          </a:prstGeom>
          <a:solidFill>
            <a:srgbClr val="E8F3A7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ea typeface="Batang" panose="02030600000101010101" pitchFamily="18" charset="-127"/>
              </a:rPr>
              <a:t>1 стакан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ea typeface="Batang" panose="02030600000101010101" pitchFamily="18" charset="-127"/>
              </a:rPr>
              <a:t>плодово-ягодного сока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8" name="Овал 17"/>
          <p:cNvSpPr/>
          <p:nvPr/>
        </p:nvSpPr>
        <p:spPr>
          <a:xfrm>
            <a:off x="254650" y="409381"/>
            <a:ext cx="2218422" cy="1800102"/>
          </a:xfrm>
          <a:prstGeom prst="ellipse">
            <a:avLst/>
          </a:prstGeom>
          <a:solidFill>
            <a:srgbClr val="E8F3A7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>
                <a:solidFill>
                  <a:schemeClr val="bg1"/>
                </a:solidFill>
              </a:rPr>
              <a:t>1/2 апельсина или грейпфрута</a:t>
            </a:r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325496" y="243734"/>
            <a:ext cx="405688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>
                <a:solidFill>
                  <a:srgbClr val="FF6600"/>
                </a:solidFill>
                <a:latin typeface="Calibri" panose="020F0502020204030204" pitchFamily="34" charset="0"/>
                <a:ea typeface="Batang" panose="02030600000101010101" pitchFamily="18" charset="-127"/>
                <a:cs typeface="Times New Roman" panose="02020603050405020304" pitchFamily="18" charset="0"/>
              </a:rPr>
              <a:t>Выбирайте по принципу «или-или»</a:t>
            </a:r>
            <a:endParaRPr lang="ru-RU" sz="2000" dirty="0">
              <a:solidFill>
                <a:srgbClr val="FF66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615604" y="2201835"/>
            <a:ext cx="126573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ea typeface="Batang" panose="02030600000101010101" pitchFamily="18" charset="-127"/>
              </a:rPr>
              <a:t>ФРУКТЫ, </a:t>
            </a:r>
          </a:p>
          <a:p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ea typeface="Batang" panose="02030600000101010101" pitchFamily="18" charset="-127"/>
              </a:rPr>
              <a:t>ЯГОДЫ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998395" y="786108"/>
            <a:ext cx="6096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ea typeface="Batang" panose="02030600000101010101" pitchFamily="18" charset="-127"/>
              </a:rPr>
              <a:t>Наиболее полезны яркоокрашенные</a:t>
            </a:r>
          </a:p>
          <a:p>
            <a:pPr algn="ctr"/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ea typeface="Batang" panose="02030600000101010101" pitchFamily="18" charset="-127"/>
              </a:rPr>
              <a:t> фрукты и ягоды</a:t>
            </a:r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453305" y="2903824"/>
            <a:ext cx="172934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FF6600"/>
                </a:solidFill>
                <a:latin typeface="Times New Roman" panose="02020603050405020304" pitchFamily="18" charset="0"/>
                <a:ea typeface="Batang" panose="02030600000101010101" pitchFamily="18" charset="-127"/>
              </a:rPr>
              <a:t>на 1 прием:</a:t>
            </a:r>
            <a:endParaRPr lang="ru-RU" sz="2000" dirty="0">
              <a:solidFill>
                <a:srgbClr val="FF6600"/>
              </a:solidFill>
            </a:endParaRPr>
          </a:p>
        </p:txBody>
      </p:sp>
      <p:sp>
        <p:nvSpPr>
          <p:cNvPr id="27" name="Овал 26"/>
          <p:cNvSpPr/>
          <p:nvPr/>
        </p:nvSpPr>
        <p:spPr>
          <a:xfrm>
            <a:off x="8935307" y="4299312"/>
            <a:ext cx="1894989" cy="1502053"/>
          </a:xfrm>
          <a:prstGeom prst="ellipse">
            <a:avLst/>
          </a:prstGeom>
          <a:solidFill>
            <a:srgbClr val="E8F3A7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ea typeface="Batang" panose="02030600000101010101" pitchFamily="18" charset="-127"/>
              </a:rPr>
              <a:t>полстакана </a:t>
            </a:r>
            <a:r>
              <a:rPr lang="ru-RU" sz="1600" dirty="0">
                <a:solidFill>
                  <a:schemeClr val="bg1"/>
                </a:solidFill>
                <a:latin typeface="Times New Roman" panose="02020603050405020304" pitchFamily="18" charset="0"/>
                <a:ea typeface="Batang" panose="02030600000101010101" pitchFamily="18" charset="-127"/>
              </a:rPr>
              <a:t>сухофруктов</a:t>
            </a:r>
            <a:endParaRPr lang="ru-RU" sz="1600" dirty="0">
              <a:solidFill>
                <a:schemeClr val="bg1"/>
              </a:solidFill>
            </a:endParaRPr>
          </a:p>
        </p:txBody>
      </p:sp>
      <p:sp>
        <p:nvSpPr>
          <p:cNvPr id="28" name="Овал 27"/>
          <p:cNvSpPr/>
          <p:nvPr/>
        </p:nvSpPr>
        <p:spPr>
          <a:xfrm>
            <a:off x="4533069" y="4870885"/>
            <a:ext cx="1649583" cy="1412860"/>
          </a:xfrm>
          <a:prstGeom prst="ellipse">
            <a:avLst/>
          </a:prstGeom>
          <a:solidFill>
            <a:srgbClr val="E8F3A7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bg1"/>
                </a:solidFill>
              </a:rPr>
              <a:t>1 гроздь винограда</a:t>
            </a:r>
          </a:p>
        </p:txBody>
      </p:sp>
      <p:sp>
        <p:nvSpPr>
          <p:cNvPr id="29" name="Овал 28"/>
          <p:cNvSpPr/>
          <p:nvPr/>
        </p:nvSpPr>
        <p:spPr>
          <a:xfrm>
            <a:off x="2519838" y="4199123"/>
            <a:ext cx="1525587" cy="1343524"/>
          </a:xfrm>
          <a:prstGeom prst="ellipse">
            <a:avLst/>
          </a:prstGeom>
          <a:solidFill>
            <a:srgbClr val="E8F3A7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bg1"/>
                </a:solidFill>
              </a:rPr>
              <a:t>1 персик или 2 абрикоса</a:t>
            </a:r>
          </a:p>
        </p:txBody>
      </p:sp>
      <p:sp>
        <p:nvSpPr>
          <p:cNvPr id="45" name="Овал 44"/>
          <p:cNvSpPr/>
          <p:nvPr/>
        </p:nvSpPr>
        <p:spPr>
          <a:xfrm>
            <a:off x="9806413" y="243734"/>
            <a:ext cx="2385587" cy="1942736"/>
          </a:xfrm>
          <a:prstGeom prst="ellipse">
            <a:avLst/>
          </a:prstGeom>
          <a:solidFill>
            <a:srgbClr val="E8F3A7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bg1"/>
                </a:solidFill>
              </a:rPr>
              <a:t>3-4средней сливы или 1/2 стакана ягод</a:t>
            </a:r>
          </a:p>
        </p:txBody>
      </p:sp>
      <p:sp>
        <p:nvSpPr>
          <p:cNvPr id="46" name="Овал 45"/>
          <p:cNvSpPr/>
          <p:nvPr/>
        </p:nvSpPr>
        <p:spPr>
          <a:xfrm>
            <a:off x="9682651" y="2434442"/>
            <a:ext cx="2002668" cy="1754854"/>
          </a:xfrm>
          <a:prstGeom prst="ellipse">
            <a:avLst/>
          </a:prstGeom>
          <a:solidFill>
            <a:srgbClr val="E8F3A7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ea typeface="Batang" panose="02030600000101010101" pitchFamily="18" charset="-127"/>
              </a:rPr>
              <a:t>1 стакан фруктового сока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47" name="Овал 46"/>
          <p:cNvSpPr/>
          <p:nvPr/>
        </p:nvSpPr>
        <p:spPr>
          <a:xfrm>
            <a:off x="6942667" y="4879204"/>
            <a:ext cx="1539689" cy="1345233"/>
          </a:xfrm>
          <a:prstGeom prst="ellipse">
            <a:avLst/>
          </a:prstGeom>
          <a:solidFill>
            <a:srgbClr val="E8F3A7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>
                <a:solidFill>
                  <a:schemeClr val="bg1"/>
                </a:solidFill>
              </a:rPr>
              <a:t>1 яблоко или груша</a:t>
            </a:r>
            <a:endParaRPr lang="ru-RU" sz="1600" dirty="0">
              <a:solidFill>
                <a:schemeClr val="bg1"/>
              </a:solidFill>
            </a:endParaRPr>
          </a:p>
        </p:txBody>
      </p:sp>
      <p:sp>
        <p:nvSpPr>
          <p:cNvPr id="49" name="Прямоугольник 48"/>
          <p:cNvSpPr/>
          <p:nvPr/>
        </p:nvSpPr>
        <p:spPr>
          <a:xfrm>
            <a:off x="8218929" y="4765513"/>
            <a:ext cx="811381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2400" b="1" dirty="0">
                <a:ln/>
                <a:solidFill>
                  <a:srgbClr val="FF6600"/>
                </a:solidFill>
              </a:rPr>
              <a:t>ИЛИ</a:t>
            </a:r>
          </a:p>
        </p:txBody>
      </p:sp>
      <p:sp>
        <p:nvSpPr>
          <p:cNvPr id="51" name="Прямоугольник 50"/>
          <p:cNvSpPr/>
          <p:nvPr/>
        </p:nvSpPr>
        <p:spPr>
          <a:xfrm>
            <a:off x="6003150" y="5311814"/>
            <a:ext cx="1110154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2400" b="1" dirty="0">
                <a:ln/>
                <a:solidFill>
                  <a:srgbClr val="FF6600"/>
                </a:solidFill>
              </a:rPr>
              <a:t>ИЛИ</a:t>
            </a:r>
          </a:p>
        </p:txBody>
      </p:sp>
      <p:sp>
        <p:nvSpPr>
          <p:cNvPr id="52" name="Прямоугольник 51"/>
          <p:cNvSpPr/>
          <p:nvPr/>
        </p:nvSpPr>
        <p:spPr>
          <a:xfrm>
            <a:off x="9249172" y="3834655"/>
            <a:ext cx="861991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2400" b="1" dirty="0">
                <a:ln/>
                <a:solidFill>
                  <a:srgbClr val="FF6600"/>
                </a:solidFill>
              </a:rPr>
              <a:t>ИЛИ</a:t>
            </a:r>
          </a:p>
        </p:txBody>
      </p:sp>
      <p:sp>
        <p:nvSpPr>
          <p:cNvPr id="53" name="Прямоугольник 52"/>
          <p:cNvSpPr/>
          <p:nvPr/>
        </p:nvSpPr>
        <p:spPr>
          <a:xfrm>
            <a:off x="9691338" y="2198740"/>
            <a:ext cx="799645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2400" b="1" dirty="0">
                <a:ln/>
                <a:solidFill>
                  <a:srgbClr val="FF6600"/>
                </a:solidFill>
              </a:rPr>
              <a:t>ИЛИ</a:t>
            </a:r>
          </a:p>
        </p:txBody>
      </p:sp>
      <p:sp>
        <p:nvSpPr>
          <p:cNvPr id="54" name="Прямоугольник 53"/>
          <p:cNvSpPr/>
          <p:nvPr/>
        </p:nvSpPr>
        <p:spPr>
          <a:xfrm>
            <a:off x="1660942" y="2175309"/>
            <a:ext cx="1110154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2400" b="1" dirty="0">
                <a:ln/>
                <a:solidFill>
                  <a:srgbClr val="FF6600"/>
                </a:solidFill>
              </a:rPr>
              <a:t>ИЛИ</a:t>
            </a:r>
          </a:p>
        </p:txBody>
      </p:sp>
      <p:sp>
        <p:nvSpPr>
          <p:cNvPr id="55" name="Прямоугольник 54"/>
          <p:cNvSpPr/>
          <p:nvPr/>
        </p:nvSpPr>
        <p:spPr>
          <a:xfrm>
            <a:off x="2366545" y="3806128"/>
            <a:ext cx="1110154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2400" b="1" dirty="0">
                <a:ln/>
                <a:solidFill>
                  <a:srgbClr val="FF6600"/>
                </a:solidFill>
              </a:rPr>
              <a:t>ИЛИ</a:t>
            </a:r>
          </a:p>
        </p:txBody>
      </p:sp>
      <p:sp>
        <p:nvSpPr>
          <p:cNvPr id="56" name="Прямоугольник 55"/>
          <p:cNvSpPr/>
          <p:nvPr/>
        </p:nvSpPr>
        <p:spPr>
          <a:xfrm>
            <a:off x="3804518" y="4765512"/>
            <a:ext cx="1110154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2400" b="1" dirty="0">
                <a:ln/>
                <a:solidFill>
                  <a:srgbClr val="FF6600"/>
                </a:solidFill>
              </a:rPr>
              <a:t>ИЛИ</a:t>
            </a:r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0598" y="0"/>
            <a:ext cx="1005927" cy="1140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08871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292663" y="1313741"/>
            <a:ext cx="3468163" cy="3443886"/>
          </a:xfrm>
          <a:prstGeom prst="rect">
            <a:avLst/>
          </a:prstGeom>
        </p:spPr>
      </p:pic>
      <p:sp>
        <p:nvSpPr>
          <p:cNvPr id="30" name="Овал 29"/>
          <p:cNvSpPr/>
          <p:nvPr/>
        </p:nvSpPr>
        <p:spPr>
          <a:xfrm>
            <a:off x="456044" y="2525000"/>
            <a:ext cx="2218613" cy="1928247"/>
          </a:xfrm>
          <a:prstGeom prst="ellipse">
            <a:avLst/>
          </a:prstGeom>
          <a:solidFill>
            <a:srgbClr val="E8F3A7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bg1"/>
                </a:solidFill>
              </a:rPr>
              <a:t>порция (200-250 г) манной или овсяной каши</a:t>
            </a:r>
          </a:p>
        </p:txBody>
      </p:sp>
      <p:sp>
        <p:nvSpPr>
          <p:cNvPr id="18" name="Овал 17"/>
          <p:cNvSpPr/>
          <p:nvPr/>
        </p:nvSpPr>
        <p:spPr>
          <a:xfrm>
            <a:off x="305919" y="323649"/>
            <a:ext cx="2239666" cy="1985556"/>
          </a:xfrm>
          <a:prstGeom prst="ellipse">
            <a:avLst/>
          </a:prstGeom>
          <a:solidFill>
            <a:srgbClr val="E8F3A7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bg1"/>
                </a:solidFill>
              </a:rPr>
              <a:t>Хлеб  белый или черный 1-2 куска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325496" y="243734"/>
            <a:ext cx="405688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>
                <a:solidFill>
                  <a:srgbClr val="FF6600"/>
                </a:solidFill>
                <a:latin typeface="Calibri" panose="020F0502020204030204" pitchFamily="34" charset="0"/>
                <a:ea typeface="Batang" panose="02030600000101010101" pitchFamily="18" charset="-127"/>
                <a:cs typeface="Times New Roman" panose="02020603050405020304" pitchFamily="18" charset="0"/>
              </a:rPr>
              <a:t>Выбирайте по принципу «или-или»</a:t>
            </a:r>
            <a:endParaRPr lang="ru-RU" sz="2000" dirty="0">
              <a:solidFill>
                <a:srgbClr val="FF66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742310" y="2313808"/>
            <a:ext cx="247864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ea typeface="Batang" panose="02030600000101010101" pitchFamily="18" charset="-127"/>
              </a:rPr>
              <a:t>ХЛЕБОБУЛОЧНЫЕ ИЗДЕЛИЯ, КАШИ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168061" y="895490"/>
            <a:ext cx="6096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ea typeface="Batang" panose="02030600000101010101" pitchFamily="18" charset="-127"/>
              </a:rPr>
              <a:t>Ограничивайте или исключайте добавление жиров к блюдам!</a:t>
            </a:r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156081" y="3417550"/>
            <a:ext cx="172934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FF6600"/>
                </a:solidFill>
                <a:latin typeface="Times New Roman" panose="02020603050405020304" pitchFamily="18" charset="0"/>
                <a:ea typeface="Batang" panose="02030600000101010101" pitchFamily="18" charset="-127"/>
              </a:rPr>
              <a:t>на 1 прием:</a:t>
            </a:r>
            <a:endParaRPr lang="ru-RU" sz="2000" dirty="0">
              <a:solidFill>
                <a:srgbClr val="FF6600"/>
              </a:solidFill>
            </a:endParaRPr>
          </a:p>
        </p:txBody>
      </p:sp>
      <p:sp>
        <p:nvSpPr>
          <p:cNvPr id="27" name="Овал 26"/>
          <p:cNvSpPr/>
          <p:nvPr/>
        </p:nvSpPr>
        <p:spPr>
          <a:xfrm>
            <a:off x="8935307" y="4299312"/>
            <a:ext cx="1894989" cy="1502053"/>
          </a:xfrm>
          <a:prstGeom prst="ellipse">
            <a:avLst/>
          </a:prstGeom>
          <a:solidFill>
            <a:srgbClr val="E8F3A7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ea typeface="Batang" panose="02030600000101010101" pitchFamily="18" charset="-127"/>
              </a:rPr>
              <a:t>1-2 блина</a:t>
            </a:r>
            <a:endParaRPr lang="ru-RU" sz="1600" dirty="0">
              <a:solidFill>
                <a:schemeClr val="bg1"/>
              </a:solidFill>
            </a:endParaRPr>
          </a:p>
        </p:txBody>
      </p:sp>
      <p:sp>
        <p:nvSpPr>
          <p:cNvPr id="28" name="Овал 27"/>
          <p:cNvSpPr/>
          <p:nvPr/>
        </p:nvSpPr>
        <p:spPr>
          <a:xfrm>
            <a:off x="4533069" y="4870885"/>
            <a:ext cx="1649583" cy="1412860"/>
          </a:xfrm>
          <a:prstGeom prst="ellipse">
            <a:avLst/>
          </a:prstGeom>
          <a:solidFill>
            <a:srgbClr val="E8F3A7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bg1"/>
                </a:solidFill>
              </a:rPr>
              <a:t>4 сушки</a:t>
            </a:r>
          </a:p>
        </p:txBody>
      </p:sp>
      <p:sp>
        <p:nvSpPr>
          <p:cNvPr id="29" name="Овал 28"/>
          <p:cNvSpPr/>
          <p:nvPr/>
        </p:nvSpPr>
        <p:spPr>
          <a:xfrm>
            <a:off x="2519838" y="4199123"/>
            <a:ext cx="1525587" cy="1343524"/>
          </a:xfrm>
          <a:prstGeom prst="ellipse">
            <a:avLst/>
          </a:prstGeom>
          <a:solidFill>
            <a:srgbClr val="E8F3A7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bg1"/>
                </a:solidFill>
              </a:rPr>
              <a:t>3-4 галеты</a:t>
            </a:r>
          </a:p>
        </p:txBody>
      </p:sp>
      <p:sp>
        <p:nvSpPr>
          <p:cNvPr id="45" name="Овал 44"/>
          <p:cNvSpPr/>
          <p:nvPr/>
        </p:nvSpPr>
        <p:spPr>
          <a:xfrm>
            <a:off x="9608518" y="145988"/>
            <a:ext cx="2583482" cy="2183622"/>
          </a:xfrm>
          <a:prstGeom prst="ellipse">
            <a:avLst/>
          </a:prstGeom>
          <a:solidFill>
            <a:srgbClr val="E8F3A7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000">
                <a:solidFill>
                  <a:prstClr val="black"/>
                </a:solidFill>
                <a:latin typeface="Times New Roman" panose="02020603050405020304" pitchFamily="18" charset="0"/>
                <a:ea typeface="Batang" panose="02030600000101010101" pitchFamily="18" charset="-127"/>
              </a:rPr>
              <a:t>порция (150-200 г) пшенной, перловой или гречневой каши 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46" name="Овал 45"/>
          <p:cNvSpPr/>
          <p:nvPr/>
        </p:nvSpPr>
        <p:spPr>
          <a:xfrm>
            <a:off x="9682651" y="2434442"/>
            <a:ext cx="2002668" cy="1754854"/>
          </a:xfrm>
          <a:prstGeom prst="ellipse">
            <a:avLst/>
          </a:prstGeom>
          <a:solidFill>
            <a:srgbClr val="E8F3A7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ea typeface="Batang" panose="02030600000101010101" pitchFamily="18" charset="-127"/>
              </a:rPr>
              <a:t>порция  (150-200 г) отварных макарон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47" name="Овал 46"/>
          <p:cNvSpPr/>
          <p:nvPr/>
        </p:nvSpPr>
        <p:spPr>
          <a:xfrm>
            <a:off x="6942667" y="4879204"/>
            <a:ext cx="1539689" cy="1345233"/>
          </a:xfrm>
          <a:prstGeom prst="ellipse">
            <a:avLst/>
          </a:prstGeom>
          <a:solidFill>
            <a:srgbClr val="E8F3A7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bg1"/>
                </a:solidFill>
              </a:rPr>
              <a:t>1 бублик</a:t>
            </a:r>
          </a:p>
        </p:txBody>
      </p:sp>
      <p:sp>
        <p:nvSpPr>
          <p:cNvPr id="49" name="Прямоугольник 48"/>
          <p:cNvSpPr/>
          <p:nvPr/>
        </p:nvSpPr>
        <p:spPr>
          <a:xfrm>
            <a:off x="8218929" y="4765513"/>
            <a:ext cx="811381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2400" b="1" dirty="0">
                <a:ln/>
                <a:solidFill>
                  <a:srgbClr val="FF6600"/>
                </a:solidFill>
              </a:rPr>
              <a:t>ИЛИ</a:t>
            </a:r>
          </a:p>
        </p:txBody>
      </p:sp>
      <p:sp>
        <p:nvSpPr>
          <p:cNvPr id="51" name="Прямоугольник 50"/>
          <p:cNvSpPr/>
          <p:nvPr/>
        </p:nvSpPr>
        <p:spPr>
          <a:xfrm>
            <a:off x="6003150" y="5311814"/>
            <a:ext cx="1110154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2400" b="1" dirty="0">
                <a:ln/>
                <a:solidFill>
                  <a:srgbClr val="FF6600"/>
                </a:solidFill>
              </a:rPr>
              <a:t>ИЛИ</a:t>
            </a:r>
          </a:p>
        </p:txBody>
      </p:sp>
      <p:sp>
        <p:nvSpPr>
          <p:cNvPr id="52" name="Прямоугольник 51"/>
          <p:cNvSpPr/>
          <p:nvPr/>
        </p:nvSpPr>
        <p:spPr>
          <a:xfrm>
            <a:off x="9249172" y="3834655"/>
            <a:ext cx="861991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2400" b="1" dirty="0">
                <a:ln/>
                <a:solidFill>
                  <a:srgbClr val="FF6600"/>
                </a:solidFill>
              </a:rPr>
              <a:t>ИЛИ</a:t>
            </a:r>
          </a:p>
        </p:txBody>
      </p:sp>
      <p:sp>
        <p:nvSpPr>
          <p:cNvPr id="53" name="Прямоугольник 52"/>
          <p:cNvSpPr/>
          <p:nvPr/>
        </p:nvSpPr>
        <p:spPr>
          <a:xfrm>
            <a:off x="9691338" y="2198740"/>
            <a:ext cx="799645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2400" b="1" dirty="0">
                <a:ln/>
                <a:solidFill>
                  <a:srgbClr val="FF6600"/>
                </a:solidFill>
              </a:rPr>
              <a:t>ИЛИ</a:t>
            </a:r>
          </a:p>
        </p:txBody>
      </p:sp>
      <p:sp>
        <p:nvSpPr>
          <p:cNvPr id="54" name="Прямоугольник 53"/>
          <p:cNvSpPr/>
          <p:nvPr/>
        </p:nvSpPr>
        <p:spPr>
          <a:xfrm>
            <a:off x="1660942" y="2175309"/>
            <a:ext cx="1110154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2400" b="1" dirty="0">
                <a:ln/>
                <a:solidFill>
                  <a:srgbClr val="FF6600"/>
                </a:solidFill>
              </a:rPr>
              <a:t>ИЛИ</a:t>
            </a:r>
          </a:p>
        </p:txBody>
      </p:sp>
      <p:sp>
        <p:nvSpPr>
          <p:cNvPr id="55" name="Прямоугольник 54"/>
          <p:cNvSpPr/>
          <p:nvPr/>
        </p:nvSpPr>
        <p:spPr>
          <a:xfrm>
            <a:off x="2366545" y="3806128"/>
            <a:ext cx="1110154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2400" b="1" dirty="0">
                <a:ln/>
                <a:solidFill>
                  <a:srgbClr val="FF6600"/>
                </a:solidFill>
              </a:rPr>
              <a:t>ИЛИ</a:t>
            </a:r>
          </a:p>
        </p:txBody>
      </p:sp>
      <p:sp>
        <p:nvSpPr>
          <p:cNvPr id="56" name="Прямоугольник 55"/>
          <p:cNvSpPr/>
          <p:nvPr/>
        </p:nvSpPr>
        <p:spPr>
          <a:xfrm>
            <a:off x="3804518" y="4765512"/>
            <a:ext cx="1110154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2400" b="1" dirty="0">
                <a:ln/>
                <a:solidFill>
                  <a:srgbClr val="FF6600"/>
                </a:solidFill>
              </a:rPr>
              <a:t>ИЛИ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6764600" y="2926641"/>
            <a:ext cx="205857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ea typeface="Batang" panose="02030600000101010101" pitchFamily="18" charset="-127"/>
              </a:rPr>
              <a:t>6-8 приемов в день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23" name="Рисунок 2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0598" y="0"/>
            <a:ext cx="1005927" cy="1140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60407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54233" y="1470959"/>
            <a:ext cx="1601662" cy="3091414"/>
          </a:xfrm>
          <a:prstGeom prst="rect">
            <a:avLst/>
          </a:prstGeom>
        </p:spPr>
      </p:pic>
      <p:sp>
        <p:nvSpPr>
          <p:cNvPr id="30" name="Овал 29"/>
          <p:cNvSpPr/>
          <p:nvPr/>
        </p:nvSpPr>
        <p:spPr>
          <a:xfrm>
            <a:off x="456045" y="2525000"/>
            <a:ext cx="2218422" cy="1928247"/>
          </a:xfrm>
          <a:prstGeom prst="ellipse">
            <a:avLst/>
          </a:prstGeom>
          <a:solidFill>
            <a:srgbClr val="E8F3A7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bg1"/>
                </a:solidFill>
              </a:rPr>
              <a:t>60-80 г </a:t>
            </a:r>
          </a:p>
          <a:p>
            <a:pPr algn="ctr"/>
            <a:r>
              <a:rPr lang="ru-RU" dirty="0">
                <a:solidFill>
                  <a:schemeClr val="bg1"/>
                </a:solidFill>
              </a:rPr>
              <a:t>(3-4 </a:t>
            </a:r>
            <a:r>
              <a:rPr lang="ru-RU" dirty="0" err="1">
                <a:solidFill>
                  <a:schemeClr val="bg1"/>
                </a:solidFill>
              </a:rPr>
              <a:t>ст.л</a:t>
            </a:r>
            <a:r>
              <a:rPr lang="ru-RU" dirty="0">
                <a:solidFill>
                  <a:schemeClr val="bg1"/>
                </a:solidFill>
              </a:rPr>
              <a:t>.) нежирного творога</a:t>
            </a:r>
          </a:p>
        </p:txBody>
      </p:sp>
      <p:sp>
        <p:nvSpPr>
          <p:cNvPr id="18" name="Овал 17"/>
          <p:cNvSpPr/>
          <p:nvPr/>
        </p:nvSpPr>
        <p:spPr>
          <a:xfrm>
            <a:off x="136555" y="189948"/>
            <a:ext cx="2468749" cy="2125935"/>
          </a:xfrm>
          <a:prstGeom prst="ellipse">
            <a:avLst/>
          </a:prstGeom>
          <a:solidFill>
            <a:srgbClr val="E8F3A7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bg1"/>
                </a:solidFill>
              </a:rPr>
              <a:t>1/2 плавленого сыра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325496" y="243734"/>
            <a:ext cx="405688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>
                <a:solidFill>
                  <a:srgbClr val="FF6600"/>
                </a:solidFill>
                <a:latin typeface="Calibri" panose="020F0502020204030204" pitchFamily="34" charset="0"/>
                <a:ea typeface="Batang" panose="02030600000101010101" pitchFamily="18" charset="-127"/>
                <a:cs typeface="Times New Roman" panose="02020603050405020304" pitchFamily="18" charset="0"/>
              </a:rPr>
              <a:t>Выбирайте по принципу «или-или»</a:t>
            </a:r>
            <a:endParaRPr lang="ru-RU" sz="2000" dirty="0">
              <a:solidFill>
                <a:srgbClr val="FF66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856714" y="2064488"/>
            <a:ext cx="339245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ea typeface="Batang" panose="02030600000101010101" pitchFamily="18" charset="-127"/>
              </a:rPr>
              <a:t>МОЛОЧНЫЕ ПРОДУКТЫ</a:t>
            </a:r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153172" y="812212"/>
            <a:ext cx="6096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ea typeface="Batang" panose="02030600000101010101" pitchFamily="18" charset="-127"/>
              </a:rPr>
              <a:t>Выбирайте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ea typeface="Batang" panose="02030600000101010101" pitchFamily="18" charset="-127"/>
              </a:rPr>
              <a:t>низкожирные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ea typeface="Batang" panose="02030600000101010101" pitchFamily="18" charset="-127"/>
              </a:rPr>
              <a:t> сорта молока и </a:t>
            </a:r>
          </a:p>
          <a:p>
            <a:pPr algn="ctr"/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ea typeface="Batang" panose="02030600000101010101" pitchFamily="18" charset="-127"/>
              </a:rPr>
              <a:t>молочные продукты без добавления сахара!</a:t>
            </a:r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935702" y="3031546"/>
            <a:ext cx="172934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FF6600"/>
                </a:solidFill>
                <a:latin typeface="Times New Roman" panose="02020603050405020304" pitchFamily="18" charset="0"/>
                <a:ea typeface="Batang" panose="02030600000101010101" pitchFamily="18" charset="-127"/>
              </a:rPr>
              <a:t>на 1 прием:</a:t>
            </a:r>
            <a:endParaRPr lang="ru-RU" sz="2000" dirty="0">
              <a:solidFill>
                <a:srgbClr val="FF6600"/>
              </a:solidFill>
            </a:endParaRPr>
          </a:p>
        </p:txBody>
      </p:sp>
      <p:sp>
        <p:nvSpPr>
          <p:cNvPr id="27" name="Овал 26"/>
          <p:cNvSpPr/>
          <p:nvPr/>
        </p:nvSpPr>
        <p:spPr>
          <a:xfrm>
            <a:off x="8216175" y="4562374"/>
            <a:ext cx="1791224" cy="1353522"/>
          </a:xfrm>
          <a:prstGeom prst="ellipse">
            <a:avLst/>
          </a:prstGeom>
          <a:solidFill>
            <a:srgbClr val="E8F3A7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ea typeface="Batang" panose="02030600000101010101" pitchFamily="18" charset="-127"/>
              </a:rPr>
              <a:t>1 стакан йогурта </a:t>
            </a:r>
            <a:endParaRPr lang="ru-RU" sz="1600" dirty="0">
              <a:solidFill>
                <a:schemeClr val="bg1"/>
              </a:solidFill>
            </a:endParaRPr>
          </a:p>
        </p:txBody>
      </p:sp>
      <p:sp>
        <p:nvSpPr>
          <p:cNvPr id="28" name="Овал 27"/>
          <p:cNvSpPr/>
          <p:nvPr/>
        </p:nvSpPr>
        <p:spPr>
          <a:xfrm>
            <a:off x="5255746" y="5022564"/>
            <a:ext cx="1649583" cy="1412860"/>
          </a:xfrm>
          <a:prstGeom prst="ellipse">
            <a:avLst/>
          </a:prstGeom>
          <a:solidFill>
            <a:srgbClr val="E8F3A7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bg1"/>
                </a:solidFill>
              </a:rPr>
              <a:t>1 стакан кефира</a:t>
            </a:r>
          </a:p>
        </p:txBody>
      </p:sp>
      <p:sp>
        <p:nvSpPr>
          <p:cNvPr id="29" name="Овал 28"/>
          <p:cNvSpPr/>
          <p:nvPr/>
        </p:nvSpPr>
        <p:spPr>
          <a:xfrm>
            <a:off x="2448839" y="4562373"/>
            <a:ext cx="1525587" cy="1343524"/>
          </a:xfrm>
          <a:prstGeom prst="ellipse">
            <a:avLst/>
          </a:prstGeom>
          <a:solidFill>
            <a:srgbClr val="E8F3A7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bg1"/>
                </a:solidFill>
              </a:rPr>
              <a:t>1 стакан молока</a:t>
            </a:r>
          </a:p>
        </p:txBody>
      </p:sp>
      <p:sp>
        <p:nvSpPr>
          <p:cNvPr id="45" name="Овал 44"/>
          <p:cNvSpPr/>
          <p:nvPr/>
        </p:nvSpPr>
        <p:spPr>
          <a:xfrm>
            <a:off x="9608518" y="145988"/>
            <a:ext cx="2583482" cy="2183622"/>
          </a:xfrm>
          <a:prstGeom prst="ellipse">
            <a:avLst/>
          </a:prstGeom>
          <a:solidFill>
            <a:srgbClr val="E8F3A7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ea typeface="Batang" panose="02030600000101010101" pitchFamily="18" charset="-127"/>
              </a:rPr>
              <a:t>30-50 г  твердого сыра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46" name="Овал 45"/>
          <p:cNvSpPr/>
          <p:nvPr/>
        </p:nvSpPr>
        <p:spPr>
          <a:xfrm>
            <a:off x="9815852" y="2598800"/>
            <a:ext cx="2085796" cy="1861878"/>
          </a:xfrm>
          <a:prstGeom prst="ellipse">
            <a:avLst/>
          </a:prstGeom>
          <a:solidFill>
            <a:srgbClr val="E8F3A7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ea typeface="Batang" panose="02030600000101010101" pitchFamily="18" charset="-127"/>
              </a:rPr>
              <a:t>1 стакан простокваши</a:t>
            </a:r>
          </a:p>
        </p:txBody>
      </p:sp>
      <p:sp>
        <p:nvSpPr>
          <p:cNvPr id="51" name="Прямоугольник 50"/>
          <p:cNvSpPr/>
          <p:nvPr/>
        </p:nvSpPr>
        <p:spPr>
          <a:xfrm>
            <a:off x="6905329" y="4765512"/>
            <a:ext cx="1110154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2400" b="1" dirty="0">
                <a:ln/>
                <a:solidFill>
                  <a:srgbClr val="FF6600"/>
                </a:solidFill>
              </a:rPr>
              <a:t>ИЛИ</a:t>
            </a:r>
          </a:p>
        </p:txBody>
      </p:sp>
      <p:sp>
        <p:nvSpPr>
          <p:cNvPr id="52" name="Прямоугольник 51"/>
          <p:cNvSpPr/>
          <p:nvPr/>
        </p:nvSpPr>
        <p:spPr>
          <a:xfrm>
            <a:off x="9146250" y="3949185"/>
            <a:ext cx="861991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2400" b="1" dirty="0">
                <a:ln/>
                <a:solidFill>
                  <a:srgbClr val="FF6600"/>
                </a:solidFill>
              </a:rPr>
              <a:t>ИЛИ</a:t>
            </a:r>
          </a:p>
        </p:txBody>
      </p:sp>
      <p:sp>
        <p:nvSpPr>
          <p:cNvPr id="53" name="Прямоугольник 52"/>
          <p:cNvSpPr/>
          <p:nvPr/>
        </p:nvSpPr>
        <p:spPr>
          <a:xfrm>
            <a:off x="9691338" y="2198740"/>
            <a:ext cx="799645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2400" b="1" dirty="0">
                <a:ln/>
                <a:solidFill>
                  <a:srgbClr val="FF6600"/>
                </a:solidFill>
              </a:rPr>
              <a:t>ИЛИ</a:t>
            </a:r>
          </a:p>
        </p:txBody>
      </p:sp>
      <p:sp>
        <p:nvSpPr>
          <p:cNvPr id="54" name="Прямоугольник 53"/>
          <p:cNvSpPr/>
          <p:nvPr/>
        </p:nvSpPr>
        <p:spPr>
          <a:xfrm>
            <a:off x="1660942" y="2175309"/>
            <a:ext cx="1110154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2400" b="1" dirty="0">
                <a:ln/>
                <a:solidFill>
                  <a:srgbClr val="FF6600"/>
                </a:solidFill>
              </a:rPr>
              <a:t>ИЛИ</a:t>
            </a:r>
          </a:p>
        </p:txBody>
      </p:sp>
      <p:sp>
        <p:nvSpPr>
          <p:cNvPr id="55" name="Прямоугольник 54"/>
          <p:cNvSpPr/>
          <p:nvPr/>
        </p:nvSpPr>
        <p:spPr>
          <a:xfrm>
            <a:off x="2366545" y="3806128"/>
            <a:ext cx="1110154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2400" b="1" dirty="0">
                <a:ln/>
                <a:solidFill>
                  <a:srgbClr val="FF6600"/>
                </a:solidFill>
              </a:rPr>
              <a:t>ИЛИ</a:t>
            </a:r>
          </a:p>
        </p:txBody>
      </p:sp>
      <p:sp>
        <p:nvSpPr>
          <p:cNvPr id="56" name="Прямоугольник 55"/>
          <p:cNvSpPr/>
          <p:nvPr/>
        </p:nvSpPr>
        <p:spPr>
          <a:xfrm>
            <a:off x="3804518" y="4765512"/>
            <a:ext cx="1110154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2400" b="1" dirty="0">
                <a:ln/>
                <a:solidFill>
                  <a:srgbClr val="FF6600"/>
                </a:solidFill>
              </a:rPr>
              <a:t>ИЛИ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6864703" y="2452308"/>
            <a:ext cx="148579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3 раза в день</a:t>
            </a:r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0598" y="0"/>
            <a:ext cx="1005927" cy="1140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78894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77689" y="1252720"/>
            <a:ext cx="2944314" cy="2944314"/>
          </a:xfrm>
          <a:prstGeom prst="rect">
            <a:avLst/>
          </a:prstGeom>
        </p:spPr>
      </p:pic>
      <p:sp>
        <p:nvSpPr>
          <p:cNvPr id="30" name="Овал 29"/>
          <p:cNvSpPr/>
          <p:nvPr/>
        </p:nvSpPr>
        <p:spPr>
          <a:xfrm>
            <a:off x="608016" y="2779051"/>
            <a:ext cx="2218422" cy="1928247"/>
          </a:xfrm>
          <a:prstGeom prst="ellipse">
            <a:avLst/>
          </a:prstGeom>
          <a:solidFill>
            <a:srgbClr val="E8F3A7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bg1"/>
                </a:solidFill>
              </a:rPr>
              <a:t>1-2  моркови </a:t>
            </a:r>
          </a:p>
        </p:txBody>
      </p:sp>
      <p:sp>
        <p:nvSpPr>
          <p:cNvPr id="18" name="Овал 17"/>
          <p:cNvSpPr/>
          <p:nvPr/>
        </p:nvSpPr>
        <p:spPr>
          <a:xfrm>
            <a:off x="205717" y="189753"/>
            <a:ext cx="2468749" cy="2125935"/>
          </a:xfrm>
          <a:prstGeom prst="ellipse">
            <a:avLst/>
          </a:prstGeom>
          <a:solidFill>
            <a:srgbClr val="E8F3A7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bg1"/>
                </a:solidFill>
              </a:rPr>
              <a:t>100-150 г капусты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325496" y="243734"/>
            <a:ext cx="405688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>
                <a:solidFill>
                  <a:srgbClr val="FF6600"/>
                </a:solidFill>
                <a:latin typeface="Calibri" panose="020F0502020204030204" pitchFamily="34" charset="0"/>
                <a:ea typeface="Batang" panose="02030600000101010101" pitchFamily="18" charset="-127"/>
                <a:cs typeface="Times New Roman" panose="02020603050405020304" pitchFamily="18" charset="0"/>
              </a:rPr>
              <a:t>Выбирайте по принципу «или-или»</a:t>
            </a:r>
            <a:endParaRPr lang="ru-RU" sz="2000" dirty="0">
              <a:solidFill>
                <a:srgbClr val="FF66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005487" y="2029462"/>
            <a:ext cx="339245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ea typeface="Batang" panose="02030600000101010101" pitchFamily="18" charset="-127"/>
              </a:rPr>
              <a:t>ОВОЩИ </a:t>
            </a:r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153172" y="812212"/>
            <a:ext cx="6096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ea typeface="Batang" panose="02030600000101010101" pitchFamily="18" charset="-127"/>
              </a:rPr>
              <a:t>Наиболее полезны темно-зеленые и желто-красные </a:t>
            </a:r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784003" y="3543120"/>
            <a:ext cx="172934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FF6600"/>
                </a:solidFill>
                <a:latin typeface="Times New Roman" panose="02020603050405020304" pitchFamily="18" charset="0"/>
                <a:ea typeface="Batang" panose="02030600000101010101" pitchFamily="18" charset="-127"/>
              </a:rPr>
              <a:t>на 1 прием:</a:t>
            </a:r>
            <a:endParaRPr lang="ru-RU" sz="2000" dirty="0">
              <a:solidFill>
                <a:srgbClr val="FF6600"/>
              </a:solidFill>
            </a:endParaRPr>
          </a:p>
        </p:txBody>
      </p:sp>
      <p:sp>
        <p:nvSpPr>
          <p:cNvPr id="27" name="Овал 26"/>
          <p:cNvSpPr/>
          <p:nvPr/>
        </p:nvSpPr>
        <p:spPr>
          <a:xfrm>
            <a:off x="7463224" y="4460678"/>
            <a:ext cx="1934721" cy="1700503"/>
          </a:xfrm>
          <a:prstGeom prst="ellipse">
            <a:avLst/>
          </a:prstGeom>
          <a:solidFill>
            <a:srgbClr val="E8F3A7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ea typeface="Batang" panose="02030600000101010101" pitchFamily="18" charset="-127"/>
              </a:rPr>
              <a:t>1 стакан томатного сока </a:t>
            </a:r>
            <a:endParaRPr lang="ru-RU" sz="1600" dirty="0">
              <a:solidFill>
                <a:schemeClr val="bg1"/>
              </a:solidFill>
            </a:endParaRPr>
          </a:p>
        </p:txBody>
      </p:sp>
      <p:sp>
        <p:nvSpPr>
          <p:cNvPr id="29" name="Овал 28"/>
          <p:cNvSpPr/>
          <p:nvPr/>
        </p:nvSpPr>
        <p:spPr>
          <a:xfrm>
            <a:off x="3840737" y="4540460"/>
            <a:ext cx="1896244" cy="1620217"/>
          </a:xfrm>
          <a:prstGeom prst="ellipse">
            <a:avLst/>
          </a:prstGeom>
          <a:solidFill>
            <a:srgbClr val="E8F3A7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ea typeface="Batang" panose="02030600000101010101" pitchFamily="18" charset="-127"/>
              </a:rPr>
              <a:t>Картофель 3-4 клубня</a:t>
            </a:r>
          </a:p>
        </p:txBody>
      </p:sp>
      <p:sp>
        <p:nvSpPr>
          <p:cNvPr id="45" name="Овал 44"/>
          <p:cNvSpPr/>
          <p:nvPr/>
        </p:nvSpPr>
        <p:spPr>
          <a:xfrm>
            <a:off x="9608518" y="145988"/>
            <a:ext cx="2583482" cy="2183622"/>
          </a:xfrm>
          <a:prstGeom prst="ellipse">
            <a:avLst/>
          </a:prstGeom>
          <a:solidFill>
            <a:srgbClr val="E8F3A7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ea typeface="Batang" panose="02030600000101010101" pitchFamily="18" charset="-127"/>
              </a:rPr>
              <a:t>пучок  зеленого лука или другой зелени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46" name="Овал 45"/>
          <p:cNvSpPr/>
          <p:nvPr/>
        </p:nvSpPr>
        <p:spPr>
          <a:xfrm>
            <a:off x="10005693" y="2702201"/>
            <a:ext cx="2085796" cy="1861878"/>
          </a:xfrm>
          <a:prstGeom prst="ellipse">
            <a:avLst/>
          </a:prstGeom>
          <a:solidFill>
            <a:srgbClr val="E8F3A7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ea typeface="Batang" panose="02030600000101010101" pitchFamily="18" charset="-127"/>
              </a:rPr>
              <a:t>1 помидор</a:t>
            </a:r>
          </a:p>
        </p:txBody>
      </p:sp>
      <p:sp>
        <p:nvSpPr>
          <p:cNvPr id="51" name="Прямоугольник 50"/>
          <p:cNvSpPr/>
          <p:nvPr/>
        </p:nvSpPr>
        <p:spPr>
          <a:xfrm>
            <a:off x="6106377" y="4410850"/>
            <a:ext cx="1110154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2400" b="1" dirty="0">
                <a:ln/>
                <a:solidFill>
                  <a:srgbClr val="FF6600"/>
                </a:solidFill>
              </a:rPr>
              <a:t>ИЛИ</a:t>
            </a:r>
          </a:p>
        </p:txBody>
      </p:sp>
      <p:sp>
        <p:nvSpPr>
          <p:cNvPr id="52" name="Прямоугольник 51"/>
          <p:cNvSpPr/>
          <p:nvPr/>
        </p:nvSpPr>
        <p:spPr>
          <a:xfrm>
            <a:off x="8884838" y="3971122"/>
            <a:ext cx="861991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2400" b="1" dirty="0">
                <a:ln/>
                <a:solidFill>
                  <a:srgbClr val="FF6600"/>
                </a:solidFill>
              </a:rPr>
              <a:t>ИЛИ</a:t>
            </a:r>
          </a:p>
        </p:txBody>
      </p:sp>
      <p:sp>
        <p:nvSpPr>
          <p:cNvPr id="53" name="Прямоугольник 52"/>
          <p:cNvSpPr/>
          <p:nvPr/>
        </p:nvSpPr>
        <p:spPr>
          <a:xfrm>
            <a:off x="9691338" y="2198740"/>
            <a:ext cx="799645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2400" b="1" dirty="0">
                <a:ln/>
                <a:solidFill>
                  <a:srgbClr val="FF6600"/>
                </a:solidFill>
              </a:rPr>
              <a:t>ИЛИ</a:t>
            </a:r>
          </a:p>
        </p:txBody>
      </p:sp>
      <p:sp>
        <p:nvSpPr>
          <p:cNvPr id="54" name="Прямоугольник 53"/>
          <p:cNvSpPr/>
          <p:nvPr/>
        </p:nvSpPr>
        <p:spPr>
          <a:xfrm>
            <a:off x="1660942" y="2175309"/>
            <a:ext cx="1110154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2400" b="1" dirty="0">
                <a:ln/>
                <a:solidFill>
                  <a:srgbClr val="FF6600"/>
                </a:solidFill>
              </a:rPr>
              <a:t>ИЛИ</a:t>
            </a:r>
          </a:p>
        </p:txBody>
      </p:sp>
      <p:sp>
        <p:nvSpPr>
          <p:cNvPr id="55" name="Прямоугольник 54"/>
          <p:cNvSpPr/>
          <p:nvPr/>
        </p:nvSpPr>
        <p:spPr>
          <a:xfrm>
            <a:off x="2821804" y="4100709"/>
            <a:ext cx="1110154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2400" b="1" dirty="0">
                <a:ln/>
                <a:solidFill>
                  <a:srgbClr val="FF6600"/>
                </a:solidFill>
              </a:rPr>
              <a:t>ИЛИ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6838595" y="2499805"/>
            <a:ext cx="17262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3-4 раза в день 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5795053" y="2919985"/>
            <a:ext cx="38412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всего за 1 день 400 г и более овощей</a:t>
            </a:r>
            <a:endParaRPr lang="ru-RU" dirty="0"/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0598" y="0"/>
            <a:ext cx="1005927" cy="1140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9942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717323" y="594702"/>
            <a:ext cx="4911969" cy="5372344"/>
          </a:xfrm>
        </p:spPr>
        <p:txBody>
          <a:bodyPr>
            <a:normAutofit fontScale="85000" lnSpcReduction="20000"/>
          </a:bodyPr>
          <a:lstStyle/>
          <a:p>
            <a:r>
              <a:rPr lang="ru-RU" sz="2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 период от 7 до 18 лет жизни приходится наиболее интенсивный рост и развитие человека, сопровождающийся повышенными умственными и физическими нагрузками. Недостаточное или несбалансированное питание в детском и подростковом возрасте приводит к отставанию в физическом и психическом развитии, возникновению хронических заболеваний обмена веществ, пищеварительной системы и других органов. Поскольку пищевые привычки развиваются с раннего возраста, необходимо начинать обучаться основам правильного питания еще до того, как закрепились пищевое поведение и взгляды. </a:t>
            </a:r>
          </a:p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F3A867C4-571F-42CB-B742-E636FDFC2F63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rcRect l="3169" t="11642" r="13908" b="21050"/>
          <a:stretch>
            <a:fillRect/>
          </a:stretch>
        </p:blipFill>
        <p:spPr>
          <a:xfrm>
            <a:off x="269631" y="222739"/>
            <a:ext cx="4947138" cy="362369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3074" name="Picture 2" descr="C:\Users\user\Desktop\принцип здорового питания\1382625078v1699e-1024x78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32185" y="3739662"/>
            <a:ext cx="3958472" cy="302297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Овал 29"/>
          <p:cNvSpPr/>
          <p:nvPr/>
        </p:nvSpPr>
        <p:spPr>
          <a:xfrm>
            <a:off x="297792" y="2516128"/>
            <a:ext cx="2364528" cy="2081865"/>
          </a:xfrm>
          <a:prstGeom prst="ellipse">
            <a:avLst/>
          </a:prstGeom>
          <a:solidFill>
            <a:srgbClr val="E8F3A7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ea typeface="Batang" panose="02030600000101010101" pitchFamily="18" charset="-127"/>
              </a:rPr>
              <a:t>5-10 г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ea typeface="Batang" panose="02030600000101010101" pitchFamily="18" charset="-127"/>
              </a:rPr>
              <a:t>маргарина для приготовления блюд</a:t>
            </a:r>
            <a:endParaRPr lang="ru-RU" sz="1600" dirty="0">
              <a:solidFill>
                <a:schemeClr val="bg1"/>
              </a:solidFill>
            </a:endParaRPr>
          </a:p>
        </p:txBody>
      </p:sp>
      <p:sp>
        <p:nvSpPr>
          <p:cNvPr id="18" name="Овал 17"/>
          <p:cNvSpPr/>
          <p:nvPr/>
        </p:nvSpPr>
        <p:spPr>
          <a:xfrm>
            <a:off x="283530" y="280206"/>
            <a:ext cx="2468749" cy="2125935"/>
          </a:xfrm>
          <a:prstGeom prst="ellipse">
            <a:avLst/>
          </a:prstGeom>
          <a:solidFill>
            <a:srgbClr val="E8F3A7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bg1"/>
                </a:solidFill>
              </a:rPr>
              <a:t>1-2 </a:t>
            </a:r>
            <a:r>
              <a:rPr lang="ru-RU" sz="2000" dirty="0" err="1">
                <a:solidFill>
                  <a:schemeClr val="bg1"/>
                </a:solidFill>
              </a:rPr>
              <a:t>ст.ложки</a:t>
            </a:r>
            <a:r>
              <a:rPr lang="ru-RU" sz="2000" dirty="0">
                <a:solidFill>
                  <a:schemeClr val="bg1"/>
                </a:solidFill>
              </a:rPr>
              <a:t> растительного масла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325496" y="243734"/>
            <a:ext cx="405688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>
                <a:solidFill>
                  <a:srgbClr val="FF6600"/>
                </a:solidFill>
                <a:latin typeface="Calibri" panose="020F0502020204030204" pitchFamily="34" charset="0"/>
                <a:ea typeface="Batang" panose="02030600000101010101" pitchFamily="18" charset="-127"/>
                <a:cs typeface="Times New Roman" panose="02020603050405020304" pitchFamily="18" charset="0"/>
              </a:rPr>
              <a:t>Выбирайте по принципу «или-или»</a:t>
            </a:r>
            <a:endParaRPr lang="ru-RU" sz="2000" dirty="0">
              <a:solidFill>
                <a:srgbClr val="FF66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521590" y="2225501"/>
            <a:ext cx="170094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ea typeface="Batang" panose="02030600000101010101" pitchFamily="18" charset="-127"/>
              </a:rPr>
              <a:t>ЖИРЫ, </a:t>
            </a:r>
          </a:p>
          <a:p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ea typeface="Batang" panose="02030600000101010101" pitchFamily="18" charset="-127"/>
              </a:rPr>
              <a:t>СЛАДОСТИ, </a:t>
            </a:r>
          </a:p>
          <a:p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ea typeface="Batang" panose="02030600000101010101" pitchFamily="18" charset="-127"/>
              </a:rPr>
              <a:t>САХАР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305936" y="968869"/>
            <a:ext cx="6096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ea typeface="Batang" panose="02030600000101010101" pitchFamily="18" charset="-127"/>
              </a:rPr>
              <a:t>Ограничивайте потребление!</a:t>
            </a:r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453305" y="3389705"/>
            <a:ext cx="172934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FF6600"/>
                </a:solidFill>
                <a:latin typeface="Times New Roman" panose="02020603050405020304" pitchFamily="18" charset="0"/>
                <a:ea typeface="Batang" panose="02030600000101010101" pitchFamily="18" charset="-127"/>
              </a:rPr>
              <a:t>на 1 прием:</a:t>
            </a:r>
            <a:endParaRPr lang="ru-RU" sz="2000" dirty="0">
              <a:solidFill>
                <a:srgbClr val="FF6600"/>
              </a:solidFill>
            </a:endParaRPr>
          </a:p>
        </p:txBody>
      </p:sp>
      <p:sp>
        <p:nvSpPr>
          <p:cNvPr id="27" name="Овал 26"/>
          <p:cNvSpPr/>
          <p:nvPr/>
        </p:nvSpPr>
        <p:spPr>
          <a:xfrm>
            <a:off x="9046369" y="4280171"/>
            <a:ext cx="1894989" cy="1502053"/>
          </a:xfrm>
          <a:prstGeom prst="ellipse">
            <a:avLst/>
          </a:prstGeom>
          <a:solidFill>
            <a:srgbClr val="E8F3A7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ea typeface="Batang" panose="02030600000101010101" pitchFamily="18" charset="-127"/>
              </a:rPr>
              <a:t>5 карамелей</a:t>
            </a:r>
            <a:endParaRPr lang="ru-RU" sz="1600" dirty="0">
              <a:solidFill>
                <a:schemeClr val="bg1"/>
              </a:solidFill>
            </a:endParaRPr>
          </a:p>
        </p:txBody>
      </p:sp>
      <p:sp>
        <p:nvSpPr>
          <p:cNvPr id="28" name="Овал 27"/>
          <p:cNvSpPr/>
          <p:nvPr/>
        </p:nvSpPr>
        <p:spPr>
          <a:xfrm>
            <a:off x="4533069" y="4870885"/>
            <a:ext cx="1649583" cy="1412860"/>
          </a:xfrm>
          <a:prstGeom prst="ellipse">
            <a:avLst/>
          </a:prstGeom>
          <a:solidFill>
            <a:srgbClr val="E8F3A7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bg1"/>
                </a:solidFill>
              </a:rPr>
              <a:t>5 </a:t>
            </a:r>
            <a:r>
              <a:rPr lang="ru-RU" sz="1600" dirty="0" err="1">
                <a:solidFill>
                  <a:schemeClr val="bg1"/>
                </a:solidFill>
              </a:rPr>
              <a:t>ч.ложек</a:t>
            </a:r>
            <a:r>
              <a:rPr lang="ru-RU" sz="1600" dirty="0">
                <a:solidFill>
                  <a:schemeClr val="bg1"/>
                </a:solidFill>
              </a:rPr>
              <a:t> варенья или меда</a:t>
            </a:r>
          </a:p>
        </p:txBody>
      </p:sp>
      <p:sp>
        <p:nvSpPr>
          <p:cNvPr id="29" name="Овал 28"/>
          <p:cNvSpPr/>
          <p:nvPr/>
        </p:nvSpPr>
        <p:spPr>
          <a:xfrm>
            <a:off x="2413702" y="4280171"/>
            <a:ext cx="1674319" cy="1453532"/>
          </a:xfrm>
          <a:prstGeom prst="ellipse">
            <a:avLst/>
          </a:prstGeom>
          <a:solidFill>
            <a:srgbClr val="E8F3A7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bg1"/>
                </a:solidFill>
              </a:rPr>
              <a:t>5-10 г сливочного масла </a:t>
            </a:r>
          </a:p>
        </p:txBody>
      </p:sp>
      <p:sp>
        <p:nvSpPr>
          <p:cNvPr id="45" name="Овал 44"/>
          <p:cNvSpPr/>
          <p:nvPr/>
        </p:nvSpPr>
        <p:spPr>
          <a:xfrm>
            <a:off x="9608518" y="145988"/>
            <a:ext cx="2583482" cy="2183622"/>
          </a:xfrm>
          <a:prstGeom prst="ellipse">
            <a:avLst/>
          </a:prstGeom>
          <a:solidFill>
            <a:srgbClr val="E8F3A7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bg1"/>
                </a:solidFill>
              </a:rPr>
              <a:t>До 5-6 чайных ложек </a:t>
            </a:r>
          </a:p>
          <a:p>
            <a:pPr algn="ctr"/>
            <a:r>
              <a:rPr lang="ru-RU" sz="2000" dirty="0">
                <a:solidFill>
                  <a:schemeClr val="bg1"/>
                </a:solidFill>
              </a:rPr>
              <a:t>(40-50 г.) сахара</a:t>
            </a:r>
          </a:p>
        </p:txBody>
      </p:sp>
      <p:sp>
        <p:nvSpPr>
          <p:cNvPr id="46" name="Овал 45"/>
          <p:cNvSpPr/>
          <p:nvPr/>
        </p:nvSpPr>
        <p:spPr>
          <a:xfrm>
            <a:off x="9682651" y="2434442"/>
            <a:ext cx="2002668" cy="1754854"/>
          </a:xfrm>
          <a:prstGeom prst="ellipse">
            <a:avLst/>
          </a:prstGeom>
          <a:solidFill>
            <a:srgbClr val="E8F3A7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ea typeface="Batang" panose="02030600000101010101" pitchFamily="18" charset="-127"/>
              </a:rPr>
              <a:t>3 шоколадные конфеты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47" name="Овал 46"/>
          <p:cNvSpPr/>
          <p:nvPr/>
        </p:nvSpPr>
        <p:spPr>
          <a:xfrm>
            <a:off x="6942667" y="4879204"/>
            <a:ext cx="1539689" cy="1345233"/>
          </a:xfrm>
          <a:prstGeom prst="ellipse">
            <a:avLst/>
          </a:prstGeom>
          <a:solidFill>
            <a:srgbClr val="E8F3A7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bg1"/>
                </a:solidFill>
              </a:rPr>
              <a:t>2-3 вафли</a:t>
            </a:r>
          </a:p>
        </p:txBody>
      </p:sp>
      <p:sp>
        <p:nvSpPr>
          <p:cNvPr id="49" name="Прямоугольник 48"/>
          <p:cNvSpPr/>
          <p:nvPr/>
        </p:nvSpPr>
        <p:spPr>
          <a:xfrm>
            <a:off x="8218929" y="4765513"/>
            <a:ext cx="811381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2400" b="1" dirty="0">
                <a:ln/>
                <a:solidFill>
                  <a:srgbClr val="FF6600"/>
                </a:solidFill>
              </a:rPr>
              <a:t>ИЛИ</a:t>
            </a:r>
          </a:p>
        </p:txBody>
      </p:sp>
      <p:sp>
        <p:nvSpPr>
          <p:cNvPr id="51" name="Прямоугольник 50"/>
          <p:cNvSpPr/>
          <p:nvPr/>
        </p:nvSpPr>
        <p:spPr>
          <a:xfrm>
            <a:off x="6003150" y="5311814"/>
            <a:ext cx="1110154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2400" b="1" dirty="0">
                <a:ln/>
                <a:solidFill>
                  <a:srgbClr val="FF6600"/>
                </a:solidFill>
              </a:rPr>
              <a:t>ИЛИ</a:t>
            </a:r>
          </a:p>
        </p:txBody>
      </p:sp>
      <p:sp>
        <p:nvSpPr>
          <p:cNvPr id="52" name="Прямоугольник 51"/>
          <p:cNvSpPr/>
          <p:nvPr/>
        </p:nvSpPr>
        <p:spPr>
          <a:xfrm>
            <a:off x="9249172" y="3834655"/>
            <a:ext cx="861991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2400" b="1" dirty="0">
                <a:ln/>
                <a:solidFill>
                  <a:srgbClr val="FF6600"/>
                </a:solidFill>
              </a:rPr>
              <a:t>ИЛИ</a:t>
            </a:r>
          </a:p>
        </p:txBody>
      </p:sp>
      <p:sp>
        <p:nvSpPr>
          <p:cNvPr id="53" name="Прямоугольник 52"/>
          <p:cNvSpPr/>
          <p:nvPr/>
        </p:nvSpPr>
        <p:spPr>
          <a:xfrm>
            <a:off x="9691338" y="2198740"/>
            <a:ext cx="799645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2400" b="1" dirty="0">
                <a:ln/>
                <a:solidFill>
                  <a:srgbClr val="FF6600"/>
                </a:solidFill>
              </a:rPr>
              <a:t>ИЛИ</a:t>
            </a:r>
          </a:p>
        </p:txBody>
      </p:sp>
      <p:sp>
        <p:nvSpPr>
          <p:cNvPr id="54" name="Прямоугольник 53"/>
          <p:cNvSpPr/>
          <p:nvPr/>
        </p:nvSpPr>
        <p:spPr>
          <a:xfrm>
            <a:off x="1660942" y="2175309"/>
            <a:ext cx="1110154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2400" b="1" dirty="0">
                <a:ln/>
                <a:solidFill>
                  <a:srgbClr val="FF6600"/>
                </a:solidFill>
              </a:rPr>
              <a:t>ИЛИ</a:t>
            </a:r>
          </a:p>
        </p:txBody>
      </p:sp>
      <p:sp>
        <p:nvSpPr>
          <p:cNvPr id="55" name="Прямоугольник 54"/>
          <p:cNvSpPr/>
          <p:nvPr/>
        </p:nvSpPr>
        <p:spPr>
          <a:xfrm>
            <a:off x="2366545" y="3806128"/>
            <a:ext cx="1110154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2400" b="1" dirty="0">
                <a:ln/>
                <a:solidFill>
                  <a:srgbClr val="FF6600"/>
                </a:solidFill>
              </a:rPr>
              <a:t>ИЛИ</a:t>
            </a:r>
          </a:p>
        </p:txBody>
      </p:sp>
      <p:sp>
        <p:nvSpPr>
          <p:cNvPr id="56" name="Прямоугольник 55"/>
          <p:cNvSpPr/>
          <p:nvPr/>
        </p:nvSpPr>
        <p:spPr>
          <a:xfrm>
            <a:off x="3804518" y="4765512"/>
            <a:ext cx="1110154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2400" b="1" dirty="0">
                <a:ln/>
                <a:solidFill>
                  <a:srgbClr val="FF6600"/>
                </a:solidFill>
              </a:rPr>
              <a:t>ИЛИ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1125"/>
          <a:stretch/>
        </p:blipFill>
        <p:spPr>
          <a:xfrm>
            <a:off x="5628903" y="1498437"/>
            <a:ext cx="2627689" cy="3108428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0598" y="0"/>
            <a:ext cx="1005927" cy="1140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99679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49710" y="311652"/>
            <a:ext cx="6374936" cy="4247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ru-RU" sz="2400" b="1" i="1" spc="50" dirty="0">
                <a:ln w="0"/>
                <a:solidFill>
                  <a:schemeClr val="tx2">
                    <a:lumMod val="25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СПЕЦИАЛИЗИРОВАННЫЕ ПРОДУКТЫ</a:t>
            </a: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0598" y="0"/>
            <a:ext cx="1005927" cy="1140051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890944" y="1383815"/>
            <a:ext cx="172194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Обогащенные</a:t>
            </a:r>
            <a:endParaRPr lang="ru-RU" sz="20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481310" y="1584730"/>
            <a:ext cx="209865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>
                <a:solidFill>
                  <a:schemeClr val="bg1"/>
                </a:solidFill>
              </a:rPr>
              <a:t>Функциональные</a:t>
            </a:r>
            <a:endParaRPr lang="ru-RU" sz="2000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8217988" y="1336183"/>
            <a:ext cx="285212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dirty="0">
                <a:solidFill>
                  <a:schemeClr val="bg1"/>
                </a:solidFill>
              </a:rPr>
              <a:t>Биологически активные </a:t>
            </a:r>
          </a:p>
          <a:p>
            <a:pPr algn="ctr"/>
            <a:r>
              <a:rPr lang="ru-RU" sz="2000" dirty="0">
                <a:solidFill>
                  <a:schemeClr val="bg1"/>
                </a:solidFill>
              </a:rPr>
              <a:t>добавки (БАД)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5" name="Стрелка влево 14"/>
          <p:cNvSpPr/>
          <p:nvPr/>
        </p:nvSpPr>
        <p:spPr>
          <a:xfrm rot="18629682">
            <a:off x="3872268" y="924668"/>
            <a:ext cx="597877" cy="222739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влево 15"/>
          <p:cNvSpPr/>
          <p:nvPr/>
        </p:nvSpPr>
        <p:spPr>
          <a:xfrm rot="13700615">
            <a:off x="8240838" y="975072"/>
            <a:ext cx="597877" cy="222739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трелка влево 16"/>
          <p:cNvSpPr/>
          <p:nvPr/>
        </p:nvSpPr>
        <p:spPr>
          <a:xfrm rot="16200000">
            <a:off x="6141014" y="1109232"/>
            <a:ext cx="597877" cy="222739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60598" y="2035595"/>
            <a:ext cx="3803789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Традиционные продукты, в которые специально добавляются незаменимые пищевые вещества: витамины, минеральные вещества, пищевые волокна и др. от 15 до 50% от суточной потребности на 100 г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4122435" y="2074530"/>
            <a:ext cx="4248499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>
              <a:spcAft>
                <a:spcPts val="0"/>
              </a:spcAft>
            </a:pP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специально разработанные пищевые продукты с заданными химическим составом, энергетической ценностью, физическими свойствами: продукты, обогащенные пищевыми волокнами (в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т.ч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пребиотиками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),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пробиотиками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– микроорганизмами, антиоксидантами, витаминами, минеральными веществами, микроэлементами,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флавоноидами</a:t>
            </a:r>
            <a:endParaRPr lang="ru-RU" dirty="0">
              <a:solidFill>
                <a:schemeClr val="bg1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8573098" y="2074530"/>
            <a:ext cx="361890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>
              <a:spcAft>
                <a:spcPts val="0"/>
              </a:spcAft>
            </a:pP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природные или биологически активные вещества, вводимые в пищевой рацион с целью улучшения его ценности и обогащения отдельными пищевыми компонентами. </a:t>
            </a:r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33193"/>
          <a:stretch/>
        </p:blipFill>
        <p:spPr>
          <a:xfrm>
            <a:off x="276010" y="3828856"/>
            <a:ext cx="1829976" cy="2222809"/>
          </a:xfrm>
          <a:prstGeom prst="rect">
            <a:avLst/>
          </a:prstGeom>
          <a:effectLst>
            <a:softEdge rad="114300"/>
          </a:effectLst>
        </p:spPr>
      </p:pic>
      <p:pic>
        <p:nvPicPr>
          <p:cNvPr id="24" name="Рисунок 2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9138" r="28904"/>
          <a:stretch/>
        </p:blipFill>
        <p:spPr>
          <a:xfrm>
            <a:off x="5409149" y="4659853"/>
            <a:ext cx="1675070" cy="2095931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257753" y="4197637"/>
            <a:ext cx="1983915" cy="1926050"/>
          </a:xfrm>
          <a:prstGeom prst="rect">
            <a:avLst/>
          </a:prstGeom>
          <a:effectLst>
            <a:softEdge rad="2413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" r="-571"/>
          <a:stretch/>
        </p:blipFill>
        <p:spPr>
          <a:xfrm>
            <a:off x="8728436" y="3925219"/>
            <a:ext cx="2947750" cy="2528012"/>
          </a:xfrm>
          <a:prstGeom prst="ellipse">
            <a:avLst/>
          </a:prstGeom>
          <a:effectLst>
            <a:softEdge rad="25400"/>
          </a:effectLst>
        </p:spPr>
      </p:pic>
    </p:spTree>
    <p:extLst>
      <p:ext uri="{BB962C8B-B14F-4D97-AF65-F5344CB8AC3E}">
        <p14:creationId xmlns:p14="http://schemas.microsoft.com/office/powerpoint/2010/main" xmlns="" val="2668612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82351" y="3686049"/>
            <a:ext cx="2894603" cy="3000885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13755" y="1840757"/>
            <a:ext cx="8122722" cy="1477328"/>
          </a:xfrm>
          <a:prstGeom prst="rect">
            <a:avLst/>
          </a:prstGeom>
        </p:spPr>
        <p:txBody>
          <a:bodyPr wrap="square" lIns="0" anchor="t" anchorCtr="0">
            <a:spAutoFit/>
          </a:bodyPr>
          <a:lstStyle/>
          <a:p>
            <a:pPr indent="457200" algn="just">
              <a:spcAft>
                <a:spcPts val="0"/>
              </a:spcAft>
            </a:pPr>
            <a:r>
              <a:rPr lang="ru-RU" dirty="0">
                <a:solidFill>
                  <a:schemeClr val="bg1"/>
                </a:solidFill>
              </a:rPr>
              <a:t>С их помощью можно достаточно легко и быстро восполнить дефицит жизненно важных пищевых веществ.</a:t>
            </a:r>
          </a:p>
          <a:p>
            <a:pPr indent="457200" algn="just">
              <a:spcAft>
                <a:spcPts val="0"/>
              </a:spcAft>
            </a:pPr>
            <a:r>
              <a:rPr lang="ru-RU" dirty="0">
                <a:solidFill>
                  <a:schemeClr val="bg1"/>
                </a:solidFill>
              </a:rPr>
              <a:t>Они дают возможность индивидуализировать рацион человека в зависимости от пола, возраста, уровня </a:t>
            </a:r>
            <a:r>
              <a:rPr lang="ru-RU" dirty="0" err="1">
                <a:solidFill>
                  <a:schemeClr val="bg1"/>
                </a:solidFill>
              </a:rPr>
              <a:t>энерготрат</a:t>
            </a:r>
            <a:r>
              <a:rPr lang="ru-RU" dirty="0">
                <a:solidFill>
                  <a:schemeClr val="bg1"/>
                </a:solidFill>
              </a:rPr>
              <a:t>, особенностей метаболического статуса, физиологического состояния.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48341" y="1276667"/>
            <a:ext cx="782584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chemeClr val="bg1"/>
                </a:solidFill>
              </a:rPr>
              <a:t>БАД не являются лекарственными препаратами</a:t>
            </a:r>
            <a:r>
              <a:rPr lang="ru-RU" sz="2000" dirty="0">
                <a:solidFill>
                  <a:schemeClr val="bg1"/>
                </a:solidFill>
              </a:rPr>
              <a:t>, ими нельзя лечить.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4275116" y="3686050"/>
            <a:ext cx="7616043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Они используются в питании: </a:t>
            </a:r>
          </a:p>
          <a:p>
            <a:r>
              <a:rPr lang="ru-RU" dirty="0">
                <a:solidFill>
                  <a:schemeClr val="bg1"/>
                </a:solidFill>
              </a:rPr>
              <a:t>• как дополнительный источник пищевых и биологически активных веществ;</a:t>
            </a:r>
          </a:p>
          <a:p>
            <a:r>
              <a:rPr lang="ru-RU" dirty="0">
                <a:solidFill>
                  <a:schemeClr val="bg1"/>
                </a:solidFill>
              </a:rPr>
              <a:t>• для нормализации и/или улучшения функционального состояния органов и систем (в </a:t>
            </a:r>
            <a:r>
              <a:rPr lang="ru-RU" dirty="0" err="1">
                <a:solidFill>
                  <a:schemeClr val="bg1"/>
                </a:solidFill>
              </a:rPr>
              <a:t>т.ч</a:t>
            </a:r>
            <a:r>
              <a:rPr lang="ru-RU" dirty="0">
                <a:solidFill>
                  <a:schemeClr val="bg1"/>
                </a:solidFill>
              </a:rPr>
              <a:t>. мягкое мочегонное, тонизирующее, успокаивающее и иные виды действия);</a:t>
            </a:r>
          </a:p>
          <a:p>
            <a:r>
              <a:rPr lang="ru-RU" dirty="0">
                <a:solidFill>
                  <a:schemeClr val="bg1"/>
                </a:solidFill>
              </a:rPr>
              <a:t>• в качестве продуктов общеукрепляющего действия;</a:t>
            </a:r>
          </a:p>
          <a:p>
            <a:r>
              <a:rPr lang="ru-RU" dirty="0">
                <a:solidFill>
                  <a:schemeClr val="bg1"/>
                </a:solidFill>
              </a:rPr>
              <a:t>• для нормализации микрофлоры желудочно-кишечного тракта;</a:t>
            </a:r>
          </a:p>
          <a:p>
            <a:r>
              <a:rPr lang="ru-RU" dirty="0">
                <a:solidFill>
                  <a:schemeClr val="bg1"/>
                </a:solidFill>
              </a:rPr>
              <a:t>• для нормализации белкового, углеводного, жирового, витаминного и других видов обмена веществ.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336477" y="435886"/>
            <a:ext cx="3724430" cy="3046179"/>
          </a:xfrm>
          <a:prstGeom prst="rect">
            <a:avLst/>
          </a:prstGeom>
          <a:effectLst>
            <a:softEdge rad="101600"/>
          </a:effectLst>
        </p:spPr>
      </p:pic>
      <p:sp>
        <p:nvSpPr>
          <p:cNvPr id="10" name="Прямоугольник 9"/>
          <p:cNvSpPr/>
          <p:nvPr/>
        </p:nvSpPr>
        <p:spPr>
          <a:xfrm>
            <a:off x="1472008" y="231901"/>
            <a:ext cx="690405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chemeClr val="bg1"/>
                </a:solidFill>
              </a:rPr>
              <a:t>Биологически активные </a:t>
            </a:r>
          </a:p>
          <a:p>
            <a:pPr algn="ctr"/>
            <a:r>
              <a:rPr lang="ru-RU" sz="2400" dirty="0">
                <a:solidFill>
                  <a:schemeClr val="bg1"/>
                </a:solidFill>
              </a:rPr>
              <a:t>добавки </a:t>
            </a:r>
            <a:endParaRPr lang="ru-RU" sz="2400" dirty="0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77237" y="3318085"/>
            <a:ext cx="2690440" cy="3482065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0598" y="0"/>
            <a:ext cx="1005927" cy="1140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912881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338754" y="257128"/>
            <a:ext cx="749104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400" b="1" i="1" spc="50" dirty="0">
                <a:ln w="0"/>
                <a:solidFill>
                  <a:schemeClr val="tx2">
                    <a:lumMod val="25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ПРИНЦИПЫ ФОРМИРОВАНИЯ РАЦИОНА ЗДОРОВОГО ПИТАНИЯ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17231" y="1175635"/>
            <a:ext cx="1193409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ea typeface="Batang" panose="02030600000101010101" pitchFamily="18" charset="-127"/>
              </a:rPr>
              <a:t>Общие цели в питании, к которым должны стремиться все люди при планировании индивидуального потребления пищи, чтобы сохранить здоровье и продлить активную жизнь и долголетие, были сформулированы Всемирной Организацией Здравоохранения (ВОЗ)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928332" y="1920343"/>
            <a:ext cx="4263668" cy="3380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1600" dirty="0">
                <a:solidFill>
                  <a:schemeClr val="bg1"/>
                </a:solidFill>
                <a:latin typeface="Times New Roman" panose="02020603050405020304" pitchFamily="18" charset="0"/>
                <a:ea typeface="Batang" panose="02030600000101010101" pitchFamily="18" charset="-127"/>
              </a:rPr>
              <a:t>Принципы оптимального питания (ВОЗ, 1991)</a:t>
            </a: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538716887"/>
              </p:ext>
            </p:extLst>
          </p:nvPr>
        </p:nvGraphicFramePr>
        <p:xfrm>
          <a:off x="5580184" y="2239107"/>
          <a:ext cx="6611816" cy="4578404"/>
        </p:xfrm>
        <a:graphic>
          <a:graphicData uri="http://schemas.openxmlformats.org/drawingml/2006/table">
            <a:tbl>
              <a:tblPr firstRow="1" firstCol="1" bandRow="1" bandCol="1"/>
              <a:tblGrid>
                <a:gridCol w="35052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51227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59433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251267">
                <a:tc rowSpan="2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ru-RU" sz="16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Batang" panose="02030600000101010101" pitchFamily="18" charset="-127"/>
                          <a:cs typeface="Times New Roman" panose="02020603050405020304" pitchFamily="18" charset="0"/>
                        </a:rPr>
                        <a:t>Пищевые вещества и продукты</a:t>
                      </a:r>
                      <a:endParaRPr lang="ru-RU" sz="12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ru-RU" sz="16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Batang" panose="02030600000101010101" pitchFamily="18" charset="-127"/>
                          <a:cs typeface="Times New Roman" panose="02020603050405020304" pitchFamily="18" charset="0"/>
                        </a:rPr>
                        <a:t>         Пороги    потребления</a:t>
                      </a:r>
                      <a:endParaRPr lang="ru-RU" sz="12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5621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ru-RU" sz="16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Batang" panose="02030600000101010101" pitchFamily="18" charset="-127"/>
                          <a:cs typeface="Times New Roman" panose="02020603050405020304" pitchFamily="18" charset="0"/>
                        </a:rPr>
                        <a:t>Низший порог</a:t>
                      </a:r>
                      <a:endParaRPr lang="ru-RU" sz="12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ru-RU" sz="16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Batang" panose="02030600000101010101" pitchFamily="18" charset="-127"/>
                          <a:cs typeface="Times New Roman" panose="02020603050405020304" pitchFamily="18" charset="0"/>
                        </a:rPr>
                        <a:t>Высший порог</a:t>
                      </a:r>
                      <a:endParaRPr lang="ru-RU" sz="12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2854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ru-RU" sz="14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Batang" panose="02030600000101010101" pitchFamily="18" charset="-127"/>
                          <a:cs typeface="Times New Roman" panose="02020603050405020304" pitchFamily="18" charset="0"/>
                        </a:rPr>
                        <a:t>Общие жиры, % энергии</a:t>
                      </a:r>
                      <a:endParaRPr lang="ru-RU" sz="11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ru-RU" sz="160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Batang" panose="02030600000101010101" pitchFamily="18" charset="-127"/>
                          <a:cs typeface="Times New Roman" panose="02020603050405020304" pitchFamily="18" charset="0"/>
                        </a:rPr>
                        <a:t>15%</a:t>
                      </a:r>
                      <a:endParaRPr lang="ru-RU" sz="12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ru-RU" sz="16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Batang" panose="02030600000101010101" pitchFamily="18" charset="-127"/>
                          <a:cs typeface="Times New Roman" panose="02020603050405020304" pitchFamily="18" charset="0"/>
                        </a:rPr>
                        <a:t>30%</a:t>
                      </a:r>
                      <a:endParaRPr lang="ru-RU" sz="12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2854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ru-RU" sz="14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Batang" panose="02030600000101010101" pitchFamily="18" charset="-127"/>
                          <a:cs typeface="Times New Roman" panose="02020603050405020304" pitchFamily="18" charset="0"/>
                        </a:rPr>
                        <a:t>	Насыщенные ЖК</a:t>
                      </a:r>
                      <a:endParaRPr lang="ru-RU" sz="11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ru-RU" sz="160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Batang" panose="02030600000101010101" pitchFamily="18" charset="-127"/>
                          <a:cs typeface="Times New Roman" panose="02020603050405020304" pitchFamily="18" charset="0"/>
                        </a:rPr>
                        <a:t>0%</a:t>
                      </a:r>
                      <a:endParaRPr lang="ru-RU" sz="12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ru-RU" sz="16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Batang" panose="02030600000101010101" pitchFamily="18" charset="-127"/>
                          <a:cs typeface="Times New Roman" panose="02020603050405020304" pitchFamily="18" charset="0"/>
                        </a:rPr>
                        <a:t>10%</a:t>
                      </a:r>
                      <a:endParaRPr lang="ru-RU" sz="12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2854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ru-RU" sz="14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Batang" panose="02030600000101010101" pitchFamily="18" charset="-127"/>
                          <a:cs typeface="Times New Roman" panose="02020603050405020304" pitchFamily="18" charset="0"/>
                        </a:rPr>
                        <a:t>	ПНЖК</a:t>
                      </a:r>
                      <a:endParaRPr lang="ru-RU" sz="11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ru-RU" sz="160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Batang" panose="02030600000101010101" pitchFamily="18" charset="-127"/>
                          <a:cs typeface="Times New Roman" panose="02020603050405020304" pitchFamily="18" charset="0"/>
                        </a:rPr>
                        <a:t>3%</a:t>
                      </a:r>
                      <a:endParaRPr lang="ru-RU" sz="12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ru-RU" sz="160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Batang" panose="02030600000101010101" pitchFamily="18" charset="-127"/>
                          <a:cs typeface="Times New Roman" panose="02020603050405020304" pitchFamily="18" charset="0"/>
                        </a:rPr>
                        <a:t>7%</a:t>
                      </a:r>
                      <a:endParaRPr lang="ru-RU" sz="12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2854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ru-RU" sz="14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Batang" panose="02030600000101010101" pitchFamily="18" charset="-127"/>
                          <a:cs typeface="Times New Roman" panose="02020603050405020304" pitchFamily="18" charset="0"/>
                        </a:rPr>
                        <a:t>	Холестерин  пищи, мг/день</a:t>
                      </a:r>
                      <a:endParaRPr lang="ru-RU" sz="11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ru-RU" sz="16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Batang" panose="02030600000101010101" pitchFamily="18" charset="-127"/>
                          <a:cs typeface="Times New Roman" panose="02020603050405020304" pitchFamily="18" charset="0"/>
                        </a:rPr>
                        <a:t>0</a:t>
                      </a:r>
                      <a:endParaRPr lang="ru-RU" sz="12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ru-RU" sz="160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Batang" panose="02030600000101010101" pitchFamily="18" charset="-127"/>
                          <a:cs typeface="Times New Roman" panose="02020603050405020304" pitchFamily="18" charset="0"/>
                        </a:rPr>
                        <a:t>300</a:t>
                      </a:r>
                      <a:endParaRPr lang="ru-RU" sz="12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2854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ru-RU" sz="14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Batang" panose="02030600000101010101" pitchFamily="18" charset="-127"/>
                          <a:cs typeface="Times New Roman" panose="02020603050405020304" pitchFamily="18" charset="0"/>
                        </a:rPr>
                        <a:t>Общие углеводы, % энергии</a:t>
                      </a:r>
                      <a:endParaRPr lang="ru-RU" sz="11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ru-RU" sz="160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Batang" panose="02030600000101010101" pitchFamily="18" charset="-127"/>
                          <a:cs typeface="Times New Roman" panose="02020603050405020304" pitchFamily="18" charset="0"/>
                        </a:rPr>
                        <a:t>55%</a:t>
                      </a:r>
                      <a:endParaRPr lang="ru-RU" sz="12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ru-RU" sz="160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Batang" panose="02030600000101010101" pitchFamily="18" charset="-127"/>
                          <a:cs typeface="Times New Roman" panose="02020603050405020304" pitchFamily="18" charset="0"/>
                        </a:rPr>
                        <a:t>75%</a:t>
                      </a:r>
                      <a:endParaRPr lang="ru-RU" sz="12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2854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ru-RU" sz="14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Batang" panose="02030600000101010101" pitchFamily="18" charset="-127"/>
                          <a:cs typeface="Times New Roman" panose="02020603050405020304" pitchFamily="18" charset="0"/>
                        </a:rPr>
                        <a:t>	Сложные углеводы, % энергии</a:t>
                      </a:r>
                      <a:endParaRPr lang="ru-RU" sz="11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ru-RU" sz="16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Batang" panose="02030600000101010101" pitchFamily="18" charset="-127"/>
                          <a:cs typeface="Times New Roman" panose="02020603050405020304" pitchFamily="18" charset="0"/>
                        </a:rPr>
                        <a:t>50%</a:t>
                      </a:r>
                      <a:endParaRPr lang="ru-RU" sz="12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ru-RU" sz="160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Batang" panose="02030600000101010101" pitchFamily="18" charset="-127"/>
                          <a:cs typeface="Times New Roman" panose="02020603050405020304" pitchFamily="18" charset="0"/>
                        </a:rPr>
                        <a:t>70%</a:t>
                      </a:r>
                      <a:endParaRPr lang="ru-RU" sz="12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46893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ru-RU" sz="14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Batang" panose="02030600000101010101" pitchFamily="18" charset="-127"/>
                          <a:cs typeface="Times New Roman" panose="02020603050405020304" pitchFamily="18" charset="0"/>
                        </a:rPr>
                        <a:t>	Пищевые волокна (</a:t>
                      </a:r>
                      <a:r>
                        <a:rPr lang="ru-RU" sz="14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Batang" panose="02030600000101010101" pitchFamily="18" charset="-127"/>
                          <a:cs typeface="Times New Roman" panose="02020603050405020304" pitchFamily="18" charset="0"/>
                        </a:rPr>
                        <a:t>некрахмальные</a:t>
                      </a:r>
                      <a:r>
                        <a:rPr lang="ru-RU" sz="14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Batang" panose="02030600000101010101" pitchFamily="18" charset="-127"/>
                          <a:cs typeface="Times New Roman" panose="02020603050405020304" pitchFamily="18" charset="0"/>
                        </a:rPr>
                        <a:t> 	полисахариды), г/день</a:t>
                      </a:r>
                      <a:endParaRPr lang="ru-RU" sz="11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ru-RU" sz="16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Batang" panose="02030600000101010101" pitchFamily="18" charset="-127"/>
                          <a:cs typeface="Times New Roman" panose="02020603050405020304" pitchFamily="18" charset="0"/>
                        </a:rPr>
                        <a:t>16</a:t>
                      </a:r>
                      <a:endParaRPr lang="ru-RU" sz="12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ru-RU" sz="16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Batang" panose="02030600000101010101" pitchFamily="18" charset="-127"/>
                          <a:cs typeface="Times New Roman" panose="02020603050405020304" pitchFamily="18" charset="0"/>
                        </a:rPr>
                        <a:t>24</a:t>
                      </a:r>
                      <a:endParaRPr lang="ru-RU" sz="12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2854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ru-RU" sz="14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Batang" panose="02030600000101010101" pitchFamily="18" charset="-127"/>
                          <a:cs typeface="Times New Roman" panose="02020603050405020304" pitchFamily="18" charset="0"/>
                        </a:rPr>
                        <a:t>	Общие пищевые волокна, г/день</a:t>
                      </a:r>
                      <a:endParaRPr lang="ru-RU" sz="11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ru-RU" sz="16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Batang" panose="02030600000101010101" pitchFamily="18" charset="-127"/>
                          <a:cs typeface="Times New Roman" panose="02020603050405020304" pitchFamily="18" charset="0"/>
                        </a:rPr>
                        <a:t>27</a:t>
                      </a:r>
                      <a:endParaRPr lang="ru-RU" sz="12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ru-RU" sz="16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Batang" panose="02030600000101010101" pitchFamily="18" charset="-127"/>
                          <a:cs typeface="Times New Roman" panose="02020603050405020304" pitchFamily="18" charset="0"/>
                        </a:rPr>
                        <a:t>40</a:t>
                      </a:r>
                      <a:endParaRPr lang="ru-RU" sz="12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22854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ru-RU" sz="14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Batang" panose="02030600000101010101" pitchFamily="18" charset="-127"/>
                          <a:cs typeface="Times New Roman" panose="02020603050405020304" pitchFamily="18" charset="0"/>
                        </a:rPr>
                        <a:t>	Свободные (чистые) сахара, % энергии</a:t>
                      </a:r>
                      <a:endParaRPr lang="ru-RU" sz="11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ru-RU" sz="160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Batang" panose="02030600000101010101" pitchFamily="18" charset="-127"/>
                          <a:cs typeface="Times New Roman" panose="02020603050405020304" pitchFamily="18" charset="0"/>
                        </a:rPr>
                        <a:t>0%</a:t>
                      </a:r>
                      <a:endParaRPr lang="ru-RU" sz="12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ru-RU" sz="16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Batang" panose="02030600000101010101" pitchFamily="18" charset="-127"/>
                          <a:cs typeface="Times New Roman" panose="02020603050405020304" pitchFamily="18" charset="0"/>
                        </a:rPr>
                        <a:t>10%</a:t>
                      </a:r>
                      <a:endParaRPr lang="ru-RU" sz="12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22854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ru-RU" sz="14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Batang" panose="02030600000101010101" pitchFamily="18" charset="-127"/>
                          <a:cs typeface="Times New Roman" panose="02020603050405020304" pitchFamily="18" charset="0"/>
                        </a:rPr>
                        <a:t>Белок, % энергии*)</a:t>
                      </a:r>
                      <a:endParaRPr lang="ru-RU" sz="11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ru-RU" sz="160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Batang" panose="02030600000101010101" pitchFamily="18" charset="-127"/>
                          <a:cs typeface="Times New Roman" panose="02020603050405020304" pitchFamily="18" charset="0"/>
                        </a:rPr>
                        <a:t>10%</a:t>
                      </a:r>
                      <a:endParaRPr lang="ru-RU" sz="12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ru-RU" sz="16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Batang" panose="02030600000101010101" pitchFamily="18" charset="-127"/>
                          <a:cs typeface="Times New Roman" panose="02020603050405020304" pitchFamily="18" charset="0"/>
                        </a:rPr>
                        <a:t>15%</a:t>
                      </a:r>
                      <a:endParaRPr lang="ru-RU" sz="12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22854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ru-RU" sz="140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Batang" panose="02030600000101010101" pitchFamily="18" charset="-127"/>
                          <a:cs typeface="Times New Roman" panose="02020603050405020304" pitchFamily="18" charset="0"/>
                        </a:rPr>
                        <a:t>Соль, г/день</a:t>
                      </a:r>
                      <a:endParaRPr lang="ru-RU" sz="11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ru-RU" sz="160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Batang" panose="02030600000101010101" pitchFamily="18" charset="-127"/>
                          <a:cs typeface="Times New Roman" panose="02020603050405020304" pitchFamily="18" charset="0"/>
                        </a:rPr>
                        <a:t>не известен</a:t>
                      </a:r>
                      <a:endParaRPr lang="ru-RU" sz="12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ru-RU" sz="16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Batang" panose="02030600000101010101" pitchFamily="18" charset="-127"/>
                          <a:cs typeface="Times New Roman" panose="02020603050405020304" pitchFamily="18" charset="0"/>
                        </a:rPr>
                        <a:t>5</a:t>
                      </a:r>
                      <a:endParaRPr lang="ru-RU" sz="12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22854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Сырые фрукты и овощи, г/день</a:t>
                      </a:r>
                      <a:endParaRPr lang="ru-RU" sz="11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&gt; 400 </a:t>
                      </a:r>
                      <a:endParaRPr lang="ru-RU" sz="12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22854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Рыба, г/день</a:t>
                      </a:r>
                      <a:endParaRPr lang="ru-RU" sz="11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&gt; 20 </a:t>
                      </a:r>
                      <a:endParaRPr lang="ru-RU" sz="12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22854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Орехи,  зерновые, бобовые, г/день</a:t>
                      </a:r>
                      <a:endParaRPr lang="ru-RU" sz="11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&gt; 30 </a:t>
                      </a:r>
                      <a:endParaRPr lang="ru-RU" sz="12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</a:tbl>
          </a:graphicData>
        </a:graphic>
      </p:graphicFrame>
      <p:sp>
        <p:nvSpPr>
          <p:cNvPr id="9" name="Прямоугольник 8"/>
          <p:cNvSpPr/>
          <p:nvPr/>
        </p:nvSpPr>
        <p:spPr>
          <a:xfrm>
            <a:off x="117231" y="2470145"/>
            <a:ext cx="5017477" cy="24486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  <a:tabLst>
                <a:tab pos="457200" algn="l"/>
              </a:tabLst>
            </a:pP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Общая калорийность: потребление энергии должно быть достаточным для роста детей, для беременных и кормящих женщин, для достижения определенного уровня работоспособности и физической активности и для поддержания определенных запасов в организме детей и взрослых. Индекс массы тела  взрослых должен быть на уровне 20-22. </a:t>
            </a:r>
            <a:endParaRPr lang="ru-RU" sz="14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7231" y="4569069"/>
            <a:ext cx="2548900" cy="240616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71812" y="-51418"/>
            <a:ext cx="1005927" cy="1140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24898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196" r="876" b="10256"/>
          <a:stretch/>
        </p:blipFill>
        <p:spPr>
          <a:xfrm>
            <a:off x="2062930" y="1441938"/>
            <a:ext cx="8312592" cy="5416062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934115" y="518607"/>
            <a:ext cx="11664462" cy="861774"/>
          </a:xfrm>
          <a:prstGeom prst="rect">
            <a:avLst/>
          </a:prstGeom>
          <a:effectLst>
            <a:outerShdw dist="50800" dir="5400000" algn="ctr" rotWithShape="0">
              <a:srgbClr val="000000">
                <a:alpha val="43137"/>
              </a:srgbClr>
            </a:outerShdw>
          </a:effectLst>
        </p:spPr>
        <p:txBody>
          <a:bodyPr wrap="square">
            <a:spAutoFit/>
          </a:bodyPr>
          <a:lstStyle/>
          <a:p>
            <a:r>
              <a:rPr lang="ru-RU" sz="50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glow>
                    <a:schemeClr val="accent1"/>
                  </a:glow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</a:rPr>
              <a:t>ПРАВИЛА ЗДОРОВОГО ПИТАНИЯ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-71812" y="-51418"/>
            <a:ext cx="1005927" cy="1140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201719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62941" y="580801"/>
            <a:ext cx="6096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dirty="0">
                <a:solidFill>
                  <a:schemeClr val="bg1"/>
                </a:solidFill>
              </a:rPr>
              <a:t>1. Потребляйте разнообразную пищу, в основе которой лежат продукты, как животного, так и растительного происхождения.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243754" y="1720851"/>
            <a:ext cx="6096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dirty="0">
                <a:solidFill>
                  <a:schemeClr val="bg1"/>
                </a:solidFill>
              </a:rPr>
              <a:t>2. Потребляйте несколько раз в день хлеб и хлебобулочные изделия, зерновые продукты, рис, картофель, макаронные изделия, бобовые.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813321" y="2945761"/>
            <a:ext cx="6096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dirty="0">
                <a:solidFill>
                  <a:schemeClr val="bg1"/>
                </a:solidFill>
              </a:rPr>
              <a:t>3. Несколько раз в день ешьте разнообразные овощи и фрукты, предпочтительно в свежем виде (не менее 400 г в день)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724930" y="4164644"/>
            <a:ext cx="6096000" cy="132343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dirty="0">
                <a:solidFill>
                  <a:schemeClr val="bg1"/>
                </a:solidFill>
              </a:rPr>
              <a:t>4. Контролируйте потребление жиров (не более 30% суточной энергии) и заменяйте большую часть насыщенных жиров ненасыщенными растительными маслами или мягкими спредами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912945" y="5691303"/>
            <a:ext cx="658288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chemeClr val="bg1"/>
                </a:solidFill>
              </a:rPr>
              <a:t>5. Заменяйте жирные мясо и мясные продукты фасолью, бобами, чечевицей, рыбой, птицей или нежирным мясом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0284" t="5538" r="38236" b="11077"/>
          <a:stretch/>
        </p:blipFill>
        <p:spPr>
          <a:xfrm>
            <a:off x="10509663" y="3381936"/>
            <a:ext cx="1472540" cy="3218213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78637" y="4309246"/>
            <a:ext cx="1730235" cy="2290903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-71812" y="-51418"/>
            <a:ext cx="1005927" cy="114005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453805" y="153701"/>
            <a:ext cx="3352551" cy="2582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953077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405751" y="0"/>
            <a:ext cx="3786249" cy="241204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000913" y="2674800"/>
            <a:ext cx="2799784" cy="3892809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605695" y="168007"/>
            <a:ext cx="60960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chemeClr val="bg1"/>
                </a:solidFill>
              </a:rPr>
              <a:t>6. Ежедневно потребляйте молоко, сыр, кисломолочные продукты (творог, кефир, простоквашу, ацидофилин, йогурт) с низким содержанием жира, сахара и соли.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740929" y="1754202"/>
            <a:ext cx="6096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dirty="0">
                <a:solidFill>
                  <a:schemeClr val="bg1"/>
                </a:solidFill>
              </a:rPr>
              <a:t>7. Выбирайте такие продукты, в которых мало сахара, ограничивая частоту употребления рафинированного сахара, сладких напитков и сладостей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537628" y="3093863"/>
            <a:ext cx="6096000" cy="163121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dirty="0">
                <a:solidFill>
                  <a:schemeClr val="bg1"/>
                </a:solidFill>
              </a:rPr>
              <a:t>8. Выбирайте пищу с низким содержанием соли. Суммарное потребление соли должно быть не более одной чайной ложки (5-6 г) в день, включая соль, находящуюся в хлебе и обработанных или консервированных продуктах.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762104" y="5138512"/>
            <a:ext cx="6096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dirty="0">
                <a:solidFill>
                  <a:schemeClr val="bg1"/>
                </a:solidFill>
              </a:rPr>
              <a:t>9. Соблюдайте рациональный водный режим. Рекомендуется потребление 1,5-2 л жидкости в день.</a:t>
            </a:r>
          </a:p>
          <a:p>
            <a:r>
              <a:rPr lang="ru-RU" sz="2000" dirty="0">
                <a:solidFill>
                  <a:schemeClr val="bg1"/>
                </a:solidFill>
              </a:rPr>
              <a:t>Ограничьте употребление алкоголя. 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12664" y="261257"/>
            <a:ext cx="2164281" cy="2164281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12664" y="3697334"/>
            <a:ext cx="2164281" cy="212313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-71812" y="-51418"/>
            <a:ext cx="1005927" cy="1140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16454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572000" y="1000036"/>
            <a:ext cx="723207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chemeClr val="bg1"/>
                </a:solidFill>
              </a:rPr>
              <a:t>10. Поддерживайте массу тела в рекомендуемых пределах (индекс массы тела от 20 до 25) путем получения умеренных, предпочтительно ежедневных физических нагрузок и правильного питания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30620" y="3742618"/>
            <a:ext cx="4633265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chemeClr val="bg1"/>
                </a:solidFill>
              </a:rPr>
              <a:t>11. Соблюдайте правильный режим питания. Готовьте пищу безопасным и гигиеничным способом. </a:t>
            </a:r>
          </a:p>
          <a:p>
            <a:r>
              <a:rPr lang="ru-RU" sz="2000" dirty="0">
                <a:solidFill>
                  <a:schemeClr val="bg1"/>
                </a:solidFill>
              </a:rPr>
              <a:t>Уменьшить количество добавляемых жиров помогает приготовление пищи на пару, выпечка, варка или обработка в микроволновой печи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78650" y="206205"/>
            <a:ext cx="3333750" cy="250507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33256" y="2711280"/>
            <a:ext cx="7196447" cy="351732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-71812" y="-51418"/>
            <a:ext cx="1005927" cy="1140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955920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44630" y="1260304"/>
            <a:ext cx="9191502" cy="47028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-342900">
              <a:lnSpc>
                <a:spcPct val="107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chemeClr val="bg1"/>
                </a:solidFill>
              </a:rPr>
              <a:t>Подвергайте пищевые продукты тщательной кулинарной обработке</a:t>
            </a:r>
          </a:p>
          <a:p>
            <a:pPr lvl="0" indent="-342900">
              <a:lnSpc>
                <a:spcPct val="107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chemeClr val="bg1"/>
                </a:solidFill>
              </a:rPr>
              <a:t>Съедайте приготовленную пищу как можно скорее, чтобы исключить размножения микрофлоры при ее остывании, потери концентрации витаминов; </a:t>
            </a:r>
          </a:p>
          <a:p>
            <a:pPr marL="342900" indent="-342900">
              <a:lnSpc>
                <a:spcPct val="107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chemeClr val="bg1"/>
                </a:solidFill>
              </a:rPr>
              <a:t>Тщательно соблюдайте правила хранения приготовленной пищи. При хранение пища должна находиться либо в горячем состоянии (около 60°С или выше), либо в охлажденном (около 10°С или ниже). Продукты питания для грудных детей вообще не подлежат хранению. </a:t>
            </a:r>
          </a:p>
          <a:p>
            <a:pPr marL="342900" indent="-342900">
              <a:lnSpc>
                <a:spcPct val="107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chemeClr val="bg1"/>
                </a:solidFill>
              </a:rPr>
              <a:t>Приготовленную пищу разогревайте до температуры не ниже 70°С.</a:t>
            </a:r>
          </a:p>
          <a:p>
            <a:pPr marL="342900" indent="-342900">
              <a:lnSpc>
                <a:spcPct val="107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chemeClr val="bg1"/>
                </a:solidFill>
              </a:rPr>
              <a:t>Не допускайте, чтобы сырые продукты соприкасались с приготовленными. </a:t>
            </a:r>
          </a:p>
          <a:p>
            <a:pPr marL="342900" indent="-34290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chemeClr val="bg1"/>
                </a:solidFill>
              </a:rPr>
              <a:t>Соблюдайте правила личной гигиены перед приемом пищи - мойте руки после приготовления сырой пищи перед тем, как прикасаться к приготовленной пище.</a:t>
            </a:r>
          </a:p>
          <a:p>
            <a:pPr marL="342900" indent="-342900">
              <a:lnSpc>
                <a:spcPct val="107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chemeClr val="bg1"/>
                </a:solidFill>
              </a:rPr>
              <a:t>Содержите в чистоте все поверхности в кухне. </a:t>
            </a:r>
          </a:p>
          <a:p>
            <a:pPr marL="342900" indent="-342900">
              <a:lnSpc>
                <a:spcPct val="107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chemeClr val="bg1"/>
                </a:solidFill>
              </a:rPr>
              <a:t>Охраняйте продукты от насекомых, грызунов (в плотно закрытых емкостях).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101932" y="257636"/>
            <a:ext cx="691143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spcAft>
                <a:spcPts val="0"/>
              </a:spcAft>
            </a:pPr>
            <a:r>
              <a:rPr lang="ru-RU" sz="2400" dirty="0">
                <a:solidFill>
                  <a:schemeClr val="bg1"/>
                </a:solidFill>
              </a:rPr>
              <a:t>Соблюдайте правила кулинарной обработки и гигиенические правила приема пищи: 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939743" y="4728549"/>
            <a:ext cx="2183556" cy="184843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3293" r="16851"/>
          <a:stretch/>
        </p:blipFill>
        <p:spPr>
          <a:xfrm>
            <a:off x="9013371" y="-1"/>
            <a:ext cx="3123211" cy="447091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-71812" y="-51418"/>
            <a:ext cx="1005927" cy="1140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637688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71812" y="-51418"/>
            <a:ext cx="1005927" cy="1140051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339392" y="77268"/>
            <a:ext cx="7642167" cy="8826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</a:pPr>
            <a:r>
              <a:rPr lang="ru-RU" sz="2400" b="1" i="1" spc="50" dirty="0">
                <a:ln w="0"/>
                <a:solidFill>
                  <a:schemeClr val="tx2">
                    <a:lumMod val="25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ПРОДУКТЫ-ИСТОЧНИКИ ЗНАЧИМЫХ ПИЩЕВЫХ ВЕЩЕСТВ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22736" y="983667"/>
            <a:ext cx="11875477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Критически значимые пищевые вещества: добавленный сахар, соль, насыщенные жирные кислоты и трансизомеры жирных кислот, потребление пищевых продуктов с высоким содержанием которых приводит к избыточной массе тела, ожирению, сахарному диабету </a:t>
            </a:r>
            <a:r>
              <a:rPr lang="en-US" sz="16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II </a:t>
            </a:r>
            <a:r>
              <a:rPr lang="ru-RU" sz="16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типа, сердечно-сосудистым заболеваниям.</a:t>
            </a:r>
            <a:endParaRPr lang="ru-RU" sz="1600" dirty="0">
              <a:solidFill>
                <a:schemeClr val="bg1"/>
              </a:solidFill>
            </a:endParaRPr>
          </a:p>
          <a:p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2082056"/>
            <a:ext cx="602566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Среднесуточное потребление пищевой продукции промышленного производства населением РФ, включая долю критически значимых пищевых веществ</a:t>
            </a:r>
            <a:endParaRPr lang="ru-RU" sz="1400" dirty="0">
              <a:solidFill>
                <a:schemeClr val="bg1"/>
              </a:solidFill>
            </a:endParaRP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611400883"/>
              </p:ext>
            </p:extLst>
          </p:nvPr>
        </p:nvGraphicFramePr>
        <p:xfrm>
          <a:off x="93784" y="2820720"/>
          <a:ext cx="5165453" cy="3327400"/>
        </p:xfrm>
        <a:graphic>
          <a:graphicData uri="http://schemas.openxmlformats.org/drawingml/2006/table">
            <a:tbl>
              <a:tblPr/>
              <a:tblGrid>
                <a:gridCol w="176576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93784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97301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691661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797169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215900">
                <a:tc rowSpan="3">
                  <a:txBody>
                    <a:bodyPr/>
                    <a:lstStyle/>
                    <a:p>
                      <a:pPr marL="219710" algn="l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продуктов</a:t>
                      </a:r>
                      <a:endParaRPr lang="ru-RU" sz="14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Среднесуточное</a:t>
                      </a:r>
                      <a:endParaRPr lang="ru-RU" sz="14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потребление,</a:t>
                      </a:r>
                      <a:endParaRPr lang="ru-RU" sz="14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г</a:t>
                      </a:r>
                      <a:endParaRPr lang="ru-RU" sz="14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Доля критически значимых пищевых</a:t>
                      </a:r>
                      <a:endParaRPr lang="ru-RU" sz="12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1590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веществ по группам продуктов, %</a:t>
                      </a:r>
                      <a:endParaRPr lang="ru-RU" sz="14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1590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15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Поваренная соль</a:t>
                      </a:r>
                      <a:endParaRPr lang="ru-RU" sz="14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Сахар</a:t>
                      </a:r>
                      <a:endParaRPr lang="ru-RU" sz="140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Жир</a:t>
                      </a:r>
                      <a:endParaRPr lang="ru-RU" sz="140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15900">
                <a:tc>
                  <a:txBody>
                    <a:bodyPr/>
                    <a:lstStyle/>
                    <a:p>
                      <a:pPr algn="l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Хлебные продукты</a:t>
                      </a:r>
                      <a:endParaRPr lang="ru-RU" sz="140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210</a:t>
                      </a:r>
                      <a:endParaRPr lang="ru-RU" sz="14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27</a:t>
                      </a:r>
                      <a:endParaRPr lang="ru-RU" sz="14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14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4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15900">
                <a:tc>
                  <a:txBody>
                    <a:bodyPr/>
                    <a:lstStyle/>
                    <a:p>
                      <a:pPr algn="l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Овощные и фруктовые</a:t>
                      </a:r>
                      <a:endParaRPr lang="ru-RU" sz="140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80</a:t>
                      </a:r>
                      <a:endParaRPr lang="ru-RU" sz="140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4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14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4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15900">
                <a:tc>
                  <a:txBody>
                    <a:bodyPr/>
                    <a:lstStyle/>
                    <a:p>
                      <a:pPr algn="l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консервы, соковая продукция</a:t>
                      </a:r>
                      <a:endParaRPr lang="ru-RU" sz="14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15900">
                <a:tc>
                  <a:txBody>
                    <a:bodyPr/>
                    <a:lstStyle/>
                    <a:p>
                      <a:pPr algn="l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Мясопродукты</a:t>
                      </a:r>
                      <a:endParaRPr lang="ru-RU" sz="140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80</a:t>
                      </a:r>
                      <a:endParaRPr lang="ru-RU" sz="14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35</a:t>
                      </a:r>
                      <a:endParaRPr lang="ru-RU" sz="14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4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  <a:endParaRPr lang="ru-RU" sz="14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15900">
                <a:tc>
                  <a:txBody>
                    <a:bodyPr/>
                    <a:lstStyle/>
                    <a:p>
                      <a:pPr algn="l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Рыбопродукты</a:t>
                      </a:r>
                      <a:endParaRPr lang="ru-RU" sz="140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140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ru-RU" sz="14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4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4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215900">
                <a:tc>
                  <a:txBody>
                    <a:bodyPr/>
                    <a:lstStyle/>
                    <a:p>
                      <a:pPr algn="l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Масла, жиры</a:t>
                      </a:r>
                      <a:endParaRPr lang="ru-RU" sz="140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  <a:endParaRPr lang="ru-RU" sz="140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4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4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  <a:endParaRPr lang="ru-RU" sz="14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15900">
                <a:tc>
                  <a:txBody>
                    <a:bodyPr/>
                    <a:lstStyle/>
                    <a:p>
                      <a:pPr algn="l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Молочные продукты</a:t>
                      </a:r>
                      <a:endParaRPr lang="ru-RU" sz="140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260</a:t>
                      </a:r>
                      <a:endParaRPr lang="ru-RU" sz="140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ru-RU" sz="140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4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  <a:endParaRPr lang="ru-RU" sz="14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215900">
                <a:tc>
                  <a:txBody>
                    <a:bodyPr/>
                    <a:lstStyle/>
                    <a:p>
                      <a:pPr marR="628015">
                        <a:lnSpc>
                          <a:spcPts val="139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Сахар, включая кондитерские изделия в пересчете на сахар</a:t>
                      </a:r>
                      <a:endParaRPr lang="ru-RU" sz="14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90</a:t>
                      </a:r>
                      <a:endParaRPr lang="ru-RU" sz="14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40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72</a:t>
                      </a:r>
                      <a:endParaRPr lang="ru-RU" sz="14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  <a:endParaRPr lang="ru-RU" sz="14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</a:tbl>
          </a:graphicData>
        </a:graphic>
      </p:graphicFrame>
      <p:sp>
        <p:nvSpPr>
          <p:cNvPr id="11" name="Прямоугольник 10"/>
          <p:cNvSpPr/>
          <p:nvPr/>
        </p:nvSpPr>
        <p:spPr>
          <a:xfrm>
            <a:off x="5896707" y="2115385"/>
            <a:ext cx="6096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sz="1400" dirty="0">
                <a:solidFill>
                  <a:schemeClr val="bg1"/>
                </a:solidFill>
              </a:rPr>
              <a:t>Дифференцированные критерии отнесения пищевой продукции промышленного производства к продуктам с избыточным содержанием поваренной соли, добавленного сахара, жиров с насыщенными жирными кислотами и трансизомерами жирных кислот</a:t>
            </a:r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689895549"/>
              </p:ext>
            </p:extLst>
          </p:nvPr>
        </p:nvGraphicFramePr>
        <p:xfrm>
          <a:off x="5962650" y="3090448"/>
          <a:ext cx="6135563" cy="3115372"/>
        </p:xfrm>
        <a:graphic>
          <a:graphicData uri="http://schemas.openxmlformats.org/drawingml/2006/table">
            <a:tbl>
              <a:tblPr/>
              <a:tblGrid>
                <a:gridCol w="187395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40843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85316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626172">
                <a:tc>
                  <a:txBody>
                    <a:bodyPr/>
                    <a:lstStyle/>
                    <a:p>
                      <a:pPr marL="250190" algn="l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Пищевые вещества</a:t>
                      </a:r>
                      <a:endParaRPr lang="ru-RU" sz="14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9850"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Уровень избыточности, г/100 г</a:t>
                      </a:r>
                      <a:endParaRPr lang="ru-RU" sz="14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77240" algn="l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Пищевая продукция</a:t>
                      </a:r>
                      <a:endParaRPr lang="ru-RU" sz="14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99325">
                <a:tc>
                  <a:txBody>
                    <a:bodyPr/>
                    <a:lstStyle/>
                    <a:p>
                      <a:pPr algn="l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Поваренная соль </a:t>
                      </a:r>
                      <a:r>
                        <a:rPr lang="en-US" sz="11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[</a:t>
                      </a:r>
                      <a:r>
                        <a:rPr lang="ru-RU" sz="11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натрий</a:t>
                      </a:r>
                      <a:r>
                        <a:rPr lang="en-US" sz="11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]</a:t>
                      </a:r>
                      <a:endParaRPr lang="ru-RU" sz="12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9850" algn="ctr">
                        <a:lnSpc>
                          <a:spcPts val="139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&gt;1,20 </a:t>
                      </a: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[</a:t>
                      </a:r>
                      <a:r>
                        <a:rPr lang="ru-RU" sz="105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0,48</a:t>
                      </a: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]</a:t>
                      </a:r>
                      <a:r>
                        <a:rPr lang="ru-RU" sz="105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69850" algn="ctr">
                        <a:lnSpc>
                          <a:spcPts val="139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&gt;1,75 </a:t>
                      </a: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[</a:t>
                      </a:r>
                      <a:r>
                        <a:rPr lang="ru-RU" sz="105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0,70</a:t>
                      </a: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]</a:t>
                      </a:r>
                      <a:endParaRPr lang="ru-RU" sz="11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679450" indent="6350">
                        <a:lnSpc>
                          <a:spcPts val="139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хлеб и хлебопродукты </a:t>
                      </a:r>
                      <a:endParaRPr lang="ru-RU" sz="12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R="679450" indent="6350">
                        <a:lnSpc>
                          <a:spcPts val="139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переработанные мясо- и</a:t>
                      </a:r>
                      <a:r>
                        <a:rPr lang="ru-RU" sz="1100" baseline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рыбопродукты</a:t>
                      </a:r>
                      <a:endParaRPr lang="ru-RU" sz="12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добавленный сахар</a:t>
                      </a:r>
                      <a:endParaRPr lang="ru-RU" sz="12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9850" algn="ctr">
                        <a:lnSpc>
                          <a:spcPts val="139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&gt;22,00 </a:t>
                      </a:r>
                      <a:endParaRPr lang="ru-RU" sz="11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69850" algn="ctr">
                        <a:lnSpc>
                          <a:spcPts val="139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&gt;7,00</a:t>
                      </a:r>
                      <a:endParaRPr lang="ru-RU" sz="11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твердые продукты</a:t>
                      </a:r>
                      <a:endParaRPr lang="ru-RU" sz="12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напитки, жидкие и пастообразные</a:t>
                      </a:r>
                      <a:endParaRPr lang="ru-RU" sz="12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молочные продукты</a:t>
                      </a:r>
                      <a:endParaRPr lang="ru-RU" sz="12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жир, в </a:t>
                      </a:r>
                      <a:r>
                        <a:rPr lang="ru-RU" sz="11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т.ч</a:t>
                      </a:r>
                      <a:r>
                        <a:rPr lang="ru-RU" sz="11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.:</a:t>
                      </a:r>
                      <a:endParaRPr lang="ru-RU" sz="12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9850" algn="ctr" defTabSz="914400" rtl="0" eaLnBrk="1" latinLnBrk="0" hangingPunct="1">
                        <a:lnSpc>
                          <a:spcPts val="1390"/>
                        </a:lnSpc>
                        <a:spcAft>
                          <a:spcPts val="0"/>
                        </a:spcAft>
                      </a:pPr>
                      <a:r>
                        <a:rPr lang="ru-RU" sz="1050" b="1" kern="12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&gt;18,00 </a:t>
                      </a:r>
                    </a:p>
                    <a:p>
                      <a:pPr marL="69850" algn="ctr" defTabSz="914400" rtl="0" eaLnBrk="1" latinLnBrk="0" hangingPunct="1">
                        <a:lnSpc>
                          <a:spcPts val="1390"/>
                        </a:lnSpc>
                        <a:spcAft>
                          <a:spcPts val="0"/>
                        </a:spcAft>
                      </a:pPr>
                      <a:endParaRPr lang="ru-RU" sz="1050" b="1" kern="12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69850" algn="ctr" defTabSz="914400" rtl="0" eaLnBrk="1" latinLnBrk="0" hangingPunct="1">
                        <a:lnSpc>
                          <a:spcPts val="1390"/>
                        </a:lnSpc>
                        <a:spcAft>
                          <a:spcPts val="0"/>
                        </a:spcAft>
                      </a:pPr>
                      <a:r>
                        <a:rPr lang="ru-RU" sz="1050" b="1" kern="12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&gt;9,00</a:t>
                      </a: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8890">
                        <a:lnSpc>
                          <a:spcPts val="139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мясопродукты (при содержании белка не менее 12%) </a:t>
                      </a:r>
                      <a:endParaRPr lang="ru-RU" sz="12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indent="8890">
                        <a:lnSpc>
                          <a:spcPts val="139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творожные продукты</a:t>
                      </a:r>
                      <a:endParaRPr lang="ru-RU" sz="12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3175">
                        <a:lnSpc>
                          <a:spcPts val="139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 с насыщенными жирными кислотами</a:t>
                      </a:r>
                      <a:endParaRPr lang="ru-RU" sz="120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9850" algn="ctr">
                        <a:lnSpc>
                          <a:spcPts val="139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&gt;5,00</a:t>
                      </a:r>
                      <a:endParaRPr lang="ru-RU" sz="11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 группы продуктов</a:t>
                      </a:r>
                      <a:endParaRPr lang="ru-RU" sz="12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85140">
                <a:tc>
                  <a:txBody>
                    <a:bodyPr/>
                    <a:lstStyle/>
                    <a:p>
                      <a:pPr indent="3175">
                        <a:lnSpc>
                          <a:spcPts val="139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 с трансизомерами жирных кислот (за исключением молочного жира)</a:t>
                      </a:r>
                      <a:endParaRPr lang="ru-RU" sz="120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9850" algn="ctr">
                        <a:lnSpc>
                          <a:spcPts val="139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&gt;2,0</a:t>
                      </a:r>
                      <a:endParaRPr lang="ru-RU" sz="11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 группы продуктов</a:t>
                      </a:r>
                      <a:endParaRPr lang="ru-RU" sz="12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13" name="Прямоугольник 12"/>
          <p:cNvSpPr/>
          <p:nvPr/>
        </p:nvSpPr>
        <p:spPr>
          <a:xfrm>
            <a:off x="0" y="6273225"/>
            <a:ext cx="1209821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Роспотребнадзором</a:t>
            </a:r>
            <a:r>
              <a:rPr lang="ru-RU" sz="16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рекомендована цветовая идентификация на маркировке пищевой продукции промышленного производства в зависимости от содержания в ней критически значимых веществ (МР 2.3.0122-18).</a:t>
            </a:r>
          </a:p>
        </p:txBody>
      </p:sp>
    </p:spTree>
    <p:extLst>
      <p:ext uri="{BB962C8B-B14F-4D97-AF65-F5344CB8AC3E}">
        <p14:creationId xmlns:p14="http://schemas.microsoft.com/office/powerpoint/2010/main" xmlns="" val="41996389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8923" y="814135"/>
            <a:ext cx="11594123" cy="23975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Здоровое питание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ежедневный рацион, полностью обеспечивающий физиологические потребности человека в энергии, пищевых и биологически активных веществах.</a:t>
            </a:r>
          </a:p>
          <a:p>
            <a:pPr marL="342900" indent="-34290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Рацион состоит из пищевой продукции, отвечающей принципам безопасности и характеризуется оптимальными показателями качества.</a:t>
            </a:r>
          </a:p>
          <a:p>
            <a:pPr marL="342900" indent="-34290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Создает условия для нормального роста, физического и интеллектуального развития и жизнедеятельности.</a:t>
            </a:r>
          </a:p>
          <a:p>
            <a:pPr marL="342900" indent="-34290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Способствует укреплению здоровья и профилактике заболеваний. </a:t>
            </a:r>
            <a:endParaRPr lang="ru-RU" sz="16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04744" y="3892728"/>
            <a:ext cx="4043697" cy="2484627"/>
          </a:xfrm>
          <a:prstGeom prst="rect">
            <a:avLst/>
          </a:prstGeom>
          <a:effectLst>
            <a:softEdge rad="2540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3938953" y="3892728"/>
            <a:ext cx="5005754" cy="23975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Важным принципом построения рациона здорового питания является его персонализация, которая имеет гендерные и возрастные особенности, зависит от генетических особенностей, состояния пищевого статуса, и в частности, физического развития.</a:t>
            </a:r>
            <a:endParaRPr lang="ru-RU" sz="16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296398" y="3490706"/>
            <a:ext cx="2641091" cy="3201622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3481753" y="133121"/>
            <a:ext cx="4807525" cy="646331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i="1" spc="50" dirty="0">
                <a:ln w="0"/>
                <a:solidFill>
                  <a:schemeClr val="tx2">
                    <a:lumMod val="25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Здоровое питание </a:t>
            </a:r>
            <a:endParaRPr lang="ru-RU" sz="3600" b="1" i="1" spc="50" dirty="0">
              <a:ln w="0"/>
              <a:solidFill>
                <a:schemeClr val="tx2">
                  <a:lumMod val="25000"/>
                </a:schemeClr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</p:txBody>
      </p:sp>
      <p:pic>
        <p:nvPicPr>
          <p:cNvPr id="11" name="Рисунок 10" descr="эмблема.jpg">
            <a:extLst>
              <a:ext uri="{FF2B5EF4-FFF2-40B4-BE49-F238E27FC236}">
                <a16:creationId xmlns:a16="http://schemas.microsoft.com/office/drawing/2014/main" xmlns="" id="{238F3414-B566-4ED6-8CBF-BFBFE544089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9762" t="5403" r="30952" b="56483"/>
          <a:stretch>
            <a:fillRect/>
          </a:stretch>
        </p:blipFill>
        <p:spPr bwMode="auto">
          <a:xfrm>
            <a:off x="0" y="0"/>
            <a:ext cx="1008185" cy="11379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6065741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301340" y="310732"/>
            <a:ext cx="658517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spc="50" dirty="0">
                <a:ln w="0"/>
                <a:solidFill>
                  <a:schemeClr val="tx2">
                    <a:lumMod val="25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Как правильно выбирать продукты?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10836" y="3829194"/>
            <a:ext cx="6096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000" dirty="0">
                <a:solidFill>
                  <a:schemeClr val="bg1"/>
                </a:solidFill>
              </a:rPr>
              <a:t>Необходимо выбирать только свежие продукты, без гнили и плесени, фрукты и овощи должны быть с неповрежденной кожурой.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6389716" y="1208773"/>
            <a:ext cx="541435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000" dirty="0">
                <a:solidFill>
                  <a:schemeClr val="bg1"/>
                </a:solidFill>
              </a:rPr>
              <a:t>Следует избегать покупки продуктов с рук в несанкционированных местах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10836" y="2853507"/>
            <a:ext cx="6096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000" dirty="0">
                <a:solidFill>
                  <a:schemeClr val="bg1"/>
                </a:solidFill>
              </a:rPr>
              <a:t>Лучше выбирать продукты упакованные в потребительскую упаковку.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110836" y="4955500"/>
            <a:ext cx="6096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000" dirty="0">
                <a:solidFill>
                  <a:schemeClr val="bg1"/>
                </a:solidFill>
              </a:rPr>
              <a:t>При выборе продуктов необходимо обращать внимание на этикеточную надпись, где указан состав, условия хранения, срок годности продукта. 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25790" y="310732"/>
            <a:ext cx="2875550" cy="2180625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797" r="2462" b="3698"/>
          <a:stretch/>
        </p:blipFill>
        <p:spPr>
          <a:xfrm>
            <a:off x="7093781" y="1829268"/>
            <a:ext cx="4438997" cy="4372495"/>
          </a:xfrm>
          <a:prstGeom prst="rect">
            <a:avLst/>
          </a:prstGeom>
          <a:effectLst>
            <a:softEdge rad="139700"/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-71812" y="-51418"/>
            <a:ext cx="1005927" cy="1140051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71398" y="6114371"/>
            <a:ext cx="1019388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000" dirty="0">
                <a:solidFill>
                  <a:schemeClr val="bg1"/>
                </a:solidFill>
              </a:rPr>
              <a:t>Не покупать продукты с истекшим сроком годности, нарушенными условиями хранения</a:t>
            </a:r>
          </a:p>
        </p:txBody>
      </p:sp>
    </p:spTree>
    <p:extLst>
      <p:ext uri="{BB962C8B-B14F-4D97-AF65-F5344CB8AC3E}">
        <p14:creationId xmlns:p14="http://schemas.microsoft.com/office/powerpoint/2010/main" xmlns="" val="4980290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2228" t="11722" r="1876" b="13031"/>
          <a:stretch/>
        </p:blipFill>
        <p:spPr>
          <a:xfrm>
            <a:off x="81514" y="314810"/>
            <a:ext cx="2886643" cy="3697921"/>
          </a:xfrm>
          <a:prstGeom prst="rect">
            <a:avLst/>
          </a:prstGeom>
          <a:effectLst>
            <a:softEdge rad="1524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1618881" y="175847"/>
            <a:ext cx="10050828" cy="5533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2800" b="1" i="1" spc="50" dirty="0">
                <a:ln w="0"/>
                <a:solidFill>
                  <a:schemeClr val="tx2">
                    <a:lumMod val="25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Гигиенические принципы  хранения и приготовления пищи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94898" y="4745434"/>
            <a:ext cx="942547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>
                <a:solidFill>
                  <a:srgbClr val="252A37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Не надо забывать мыть перед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употреблением фрукты, овощи, зелень, и даже яйца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968157" y="3538487"/>
            <a:ext cx="734759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>
                <a:solidFill>
                  <a:srgbClr val="252A37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После каждого приготовления пищи вымыть всю посуду, убрать мусор, а готовое блюдо поместить в холодильник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15767" y="2711365"/>
            <a:ext cx="8591203" cy="6850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dirty="0">
                <a:solidFill>
                  <a:srgbClr val="252A37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Поверхность разделочных столов и инвентарь вымыть после каждого контакта с сырыми продуктами. 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94898" y="6069147"/>
            <a:ext cx="997112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>
                <a:solidFill>
                  <a:srgbClr val="252A37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Продукты следует хранить в условиях, указанных производителем. Не оставлять готовую пищу </a:t>
            </a:r>
          </a:p>
          <a:p>
            <a:r>
              <a:rPr lang="ru-RU" dirty="0">
                <a:solidFill>
                  <a:srgbClr val="252A37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    при комнатной температуре более 2 часов.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3100200" y="1045395"/>
            <a:ext cx="675912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>
                <a:solidFill>
                  <a:srgbClr val="252A37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Хранить сырые и готовые продукты как можно дальше друг от друга или раскладывать по контейнерам с крышками.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3100200" y="1874762"/>
            <a:ext cx="633839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>
                <a:solidFill>
                  <a:srgbClr val="252A37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При обработке сырых и готовых продуктов нужно пользоваться разными ножами и разделочными досками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194898" y="5276524"/>
            <a:ext cx="956819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>
                <a:solidFill>
                  <a:srgbClr val="252A37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Размораживать продукты также рекомендуется не при комнатной температуре, а на нижней полке холодильника</a:t>
            </a:r>
            <a:endParaRPr lang="ru-RU" dirty="0"/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4828" r="15479"/>
          <a:stretch/>
        </p:blipFill>
        <p:spPr>
          <a:xfrm>
            <a:off x="9763094" y="541438"/>
            <a:ext cx="2244436" cy="2287857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-71812" y="-51418"/>
            <a:ext cx="1005927" cy="1140051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620378" y="3591766"/>
            <a:ext cx="2738093" cy="2505445"/>
          </a:xfrm>
          <a:prstGeom prst="rect">
            <a:avLst/>
          </a:prstGeom>
          <a:effectLst>
            <a:softEdge rad="165100"/>
          </a:effectLst>
        </p:spPr>
      </p:pic>
      <p:sp>
        <p:nvSpPr>
          <p:cNvPr id="2" name="Прямоугольник 1"/>
          <p:cNvSpPr/>
          <p:nvPr/>
        </p:nvSpPr>
        <p:spPr>
          <a:xfrm>
            <a:off x="194899" y="4316989"/>
            <a:ext cx="942547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>
                <a:solidFill>
                  <a:srgbClr val="252A37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Кухонные полотенца, тряпки и прихватки следует регулярно менять.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622252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175427" y="197903"/>
            <a:ext cx="5601085" cy="52225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2800" b="1" i="1" spc="50" dirty="0">
                <a:ln w="0"/>
                <a:solidFill>
                  <a:schemeClr val="tx2">
                    <a:lumMod val="25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Как правильно готовить пищу?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808725" y="1088633"/>
            <a:ext cx="714102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chemeClr val="bg1"/>
                </a:solidFill>
              </a:rPr>
              <a:t>В процессе приготовления продукты необходимо хорошо проваривать или прожаривать.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379239" y="3985457"/>
            <a:ext cx="750912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chemeClr val="bg1"/>
                </a:solidFill>
              </a:rPr>
              <a:t>Особенно тщательно надо готовить блюда из мясного фарша, яиц, морепродуктов, больших кусков мяса и цельных тушек птицы.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4721817" y="4964727"/>
            <a:ext cx="729695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chemeClr val="bg1"/>
                </a:solidFill>
              </a:rPr>
              <a:t>Основной признак готовности жареного мяса или рыбы — абсолютно прозрачный сок.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4379239" y="5830952"/>
            <a:ext cx="750912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chemeClr val="bg1"/>
                </a:solidFill>
              </a:rPr>
              <a:t>Необходимо обратить внимание на температурную обработку яиц - рекомендуется варить яйца вкрутую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70534" y="3964171"/>
            <a:ext cx="3878301" cy="2779954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71812" y="-51418"/>
            <a:ext cx="1005927" cy="1140051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345978" y="242070"/>
            <a:ext cx="3254631" cy="3444305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194801" y="1964222"/>
            <a:ext cx="689049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chemeClr val="bg1"/>
                </a:solidFill>
              </a:rPr>
              <a:t>Чтобы уничтожить патогенные микроорганизмы, надо продержать продукт не менее 10 минут при температуре +70 градусов С.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808725" y="2979885"/>
            <a:ext cx="6096000" cy="750975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chemeClr val="bg1"/>
                </a:solidFill>
              </a:rPr>
              <a:t>Готовую пищу лучше разогревать в кастрюле и на сковородке, супы разогревать до кипячения</a:t>
            </a:r>
          </a:p>
        </p:txBody>
      </p:sp>
    </p:spTree>
    <p:extLst>
      <p:ext uri="{BB962C8B-B14F-4D97-AF65-F5344CB8AC3E}">
        <p14:creationId xmlns:p14="http://schemas.microsoft.com/office/powerpoint/2010/main" xmlns="" val="34014480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14427"/>
          <a:stretch/>
        </p:blipFill>
        <p:spPr>
          <a:xfrm>
            <a:off x="784041" y="2371070"/>
            <a:ext cx="10909521" cy="448693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666377" y="806522"/>
            <a:ext cx="914485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glow>
                    <a:schemeClr val="accent1"/>
                  </a:glow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</a:rPr>
              <a:t>Спасибо за внимание !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71812" y="-51418"/>
            <a:ext cx="1005927" cy="114005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991239" y="4095928"/>
            <a:ext cx="449402" cy="509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771108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эмблема.jpg">
            <a:extLst>
              <a:ext uri="{FF2B5EF4-FFF2-40B4-BE49-F238E27FC236}">
                <a16:creationId xmlns:a16="http://schemas.microsoft.com/office/drawing/2014/main" xmlns="" id="{238F3414-B566-4ED6-8CBF-BFBFE544089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9762" t="5403" r="30952" b="56483"/>
          <a:stretch>
            <a:fillRect/>
          </a:stretch>
        </p:blipFill>
        <p:spPr bwMode="auto">
          <a:xfrm>
            <a:off x="0" y="0"/>
            <a:ext cx="1008185" cy="11379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2819205" y="206247"/>
            <a:ext cx="669426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800" b="1" i="1" spc="50" dirty="0">
                <a:ln w="0"/>
                <a:solidFill>
                  <a:schemeClr val="tx2">
                    <a:lumMod val="25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ОЦЕНКА ФИЗИЧЕСКОГО РАЗВИТИЯ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008184" y="865891"/>
            <a:ext cx="1067972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Физическое развитие — динамический процесс роста (увеличение роста (длины) и массы тела, развитие органов и систем организма и их функциональных показателей) и биологического созревания ребёнка в определённом периоде детства или обратной инволюции органов и систем, тканей организма и ослабление всех функций в пожилом возрасте. 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9335" t="12941" b="19778"/>
          <a:stretch/>
        </p:blipFill>
        <p:spPr>
          <a:xfrm>
            <a:off x="814647" y="3423138"/>
            <a:ext cx="5113242" cy="3198695"/>
          </a:xfrm>
          <a:prstGeom prst="rect">
            <a:avLst/>
          </a:prstGeom>
          <a:effectLst>
            <a:outerShdw dist="50800" dir="5400000" sx="1000" sy="1000" algn="ctr" rotWithShape="0">
              <a:srgbClr val="000000">
                <a:alpha val="15000"/>
              </a:srgbClr>
            </a:outerShdw>
            <a:softEdge rad="76200"/>
          </a:effectLst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348045" y="1945723"/>
            <a:ext cx="3784368" cy="1261456"/>
          </a:xfrm>
          <a:prstGeom prst="rect">
            <a:avLst/>
          </a:prstGeom>
        </p:spPr>
      </p:pic>
      <p:graphicFrame>
        <p:nvGraphicFramePr>
          <p:cNvPr id="17" name="Таблица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993740998"/>
              </p:ext>
            </p:extLst>
          </p:nvPr>
        </p:nvGraphicFramePr>
        <p:xfrm>
          <a:off x="6348045" y="3490058"/>
          <a:ext cx="5580184" cy="3119196"/>
        </p:xfrm>
        <a:graphic>
          <a:graphicData uri="http://schemas.openxmlformats.org/drawingml/2006/table">
            <a:tbl>
              <a:tblPr firstRow="1" firstCol="1" bandRow="1"/>
              <a:tblGrid>
                <a:gridCol w="205465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52552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7299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Индекс массы тела</a:t>
                      </a:r>
                      <a:endParaRPr lang="ru-RU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Соответствие между МТ ростом</a:t>
                      </a:r>
                      <a:endParaRPr lang="ru-RU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9231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 и менее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Выраженный дефицит массы тела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9231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16—18,5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Недостаточная (дефицит) масса тела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9231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18,5—24,9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Норма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9231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25—29,9	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Избыточная масса тела 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9231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30—34,9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Ожирение 1 степени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9231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35—39,9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Ожирение 2 степени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9231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40 и более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Ожирение 3 степени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  <p:sp>
        <p:nvSpPr>
          <p:cNvPr id="18" name="Прямоугольник 17"/>
          <p:cNvSpPr/>
          <p:nvPr/>
        </p:nvSpPr>
        <p:spPr>
          <a:xfrm>
            <a:off x="1069730" y="2269600"/>
            <a:ext cx="521677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В повседневной практике для оценки физического развития используется </a:t>
            </a:r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индекс массы тела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(ИМТ) </a:t>
            </a: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563763" y="1868052"/>
            <a:ext cx="1062598" cy="1416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480201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Рисунок 3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332375" y="2617166"/>
            <a:ext cx="5722019" cy="4246385"/>
          </a:xfrm>
          <a:prstGeom prst="rect">
            <a:avLst/>
          </a:prstGeom>
        </p:spPr>
      </p:pic>
      <p:sp>
        <p:nvSpPr>
          <p:cNvPr id="19" name="Овал 18"/>
          <p:cNvSpPr/>
          <p:nvPr/>
        </p:nvSpPr>
        <p:spPr>
          <a:xfrm>
            <a:off x="4593537" y="2478691"/>
            <a:ext cx="1308154" cy="1172818"/>
          </a:xfrm>
          <a:prstGeom prst="ellipse">
            <a:avLst/>
          </a:prstGeom>
          <a:solidFill>
            <a:srgbClr val="E8F3A7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dirty="0">
              <a:solidFill>
                <a:schemeClr val="bg1"/>
              </a:solidFill>
            </a:endParaRPr>
          </a:p>
        </p:txBody>
      </p:sp>
      <p:sp>
        <p:nvSpPr>
          <p:cNvPr id="18" name="Овал 17"/>
          <p:cNvSpPr/>
          <p:nvPr/>
        </p:nvSpPr>
        <p:spPr>
          <a:xfrm>
            <a:off x="2512789" y="2733346"/>
            <a:ext cx="1344791" cy="1252451"/>
          </a:xfrm>
          <a:prstGeom prst="ellipse">
            <a:avLst/>
          </a:prstGeom>
          <a:solidFill>
            <a:srgbClr val="E8F3A7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dirty="0">
              <a:solidFill>
                <a:schemeClr val="bg1"/>
              </a:solidFill>
            </a:endParaRPr>
          </a:p>
        </p:txBody>
      </p:sp>
      <p:sp>
        <p:nvSpPr>
          <p:cNvPr id="17" name="Овал 16"/>
          <p:cNvSpPr/>
          <p:nvPr/>
        </p:nvSpPr>
        <p:spPr>
          <a:xfrm>
            <a:off x="352059" y="2488783"/>
            <a:ext cx="1196048" cy="1152631"/>
          </a:xfrm>
          <a:prstGeom prst="ellipse">
            <a:avLst/>
          </a:prstGeom>
          <a:solidFill>
            <a:srgbClr val="E8F3A7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46813" y="51081"/>
            <a:ext cx="10515600" cy="1122984"/>
          </a:xfrm>
        </p:spPr>
        <p:txBody>
          <a:bodyPr/>
          <a:lstStyle/>
          <a:p>
            <a:pPr>
              <a:spcAft>
                <a:spcPts val="0"/>
              </a:spcAft>
            </a:pPr>
            <a:r>
              <a:rPr lang="ru-RU" sz="2800" b="1" i="1" spc="50" dirty="0">
                <a:ln w="0"/>
                <a:solidFill>
                  <a:schemeClr val="tx2">
                    <a:lumMod val="25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ЗАКОНЫ ЗДОРОВОГО ПИТАНИЯ</a:t>
            </a:r>
            <a:r>
              <a:rPr lang="ru-RU" sz="6600" b="1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6600" b="1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7762" y="1298862"/>
            <a:ext cx="623461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u="sng" dirty="0">
                <a:solidFill>
                  <a:schemeClr val="bg1"/>
                </a:solidFill>
              </a:rPr>
              <a:t>Суточные </a:t>
            </a:r>
            <a:r>
              <a:rPr lang="ru-RU" sz="2000" u="sng" dirty="0" err="1">
                <a:solidFill>
                  <a:schemeClr val="bg1"/>
                </a:solidFill>
              </a:rPr>
              <a:t>энерготраты</a:t>
            </a:r>
            <a:r>
              <a:rPr lang="ru-RU" sz="2000" u="sng" dirty="0">
                <a:solidFill>
                  <a:schemeClr val="bg1"/>
                </a:solidFill>
              </a:rPr>
              <a:t> складываются из расхода энергии на: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83301" y="2753495"/>
            <a:ext cx="129716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chemeClr val="bg1"/>
                </a:solidFill>
              </a:rPr>
              <a:t>основной обмен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-68865" y="3655113"/>
            <a:ext cx="2295488" cy="19236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700" dirty="0">
                <a:solidFill>
                  <a:schemeClr val="bg1"/>
                </a:solidFill>
              </a:rPr>
              <a:t>Энергия, необходимая для поддержания деятельности организма в состоянии покоя. </a:t>
            </a:r>
          </a:p>
          <a:p>
            <a:pPr algn="ctr"/>
            <a:r>
              <a:rPr lang="ru-RU" sz="1700" dirty="0">
                <a:solidFill>
                  <a:schemeClr val="bg1"/>
                </a:solidFill>
              </a:rPr>
              <a:t>Зависит от возраста, пола, массы тела.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420932" y="3011627"/>
            <a:ext cx="155566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chemeClr val="bg1"/>
                </a:solidFill>
              </a:rPr>
              <a:t>пищевой </a:t>
            </a:r>
            <a:r>
              <a:rPr lang="ru-RU" dirty="0" err="1">
                <a:solidFill>
                  <a:schemeClr val="bg1"/>
                </a:solidFill>
              </a:rPr>
              <a:t>термогенез</a:t>
            </a:r>
            <a:r>
              <a:rPr lang="ru-RU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193946" y="4007581"/>
            <a:ext cx="2206243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700" dirty="0">
                <a:solidFill>
                  <a:schemeClr val="bg1"/>
                </a:solidFill>
              </a:rPr>
              <a:t>Энергия, которая расходуется на переваривание, всасывания и усвоение пищевых веществ 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4481659" y="2741934"/>
            <a:ext cx="155159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chemeClr val="bg1"/>
                </a:solidFill>
              </a:rPr>
              <a:t>физическую активность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842554" y="706706"/>
            <a:ext cx="1126270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chemeClr val="bg1"/>
                </a:solidFill>
              </a:rPr>
              <a:t>Закон первый</a:t>
            </a:r>
            <a:r>
              <a:rPr lang="ru-RU" sz="2000" dirty="0">
                <a:solidFill>
                  <a:schemeClr val="bg1"/>
                </a:solidFill>
              </a:rPr>
              <a:t>: </a:t>
            </a:r>
            <a:r>
              <a:rPr lang="ru-RU" sz="1900" b="1" dirty="0">
                <a:solidFill>
                  <a:schemeClr val="bg1"/>
                </a:solidFill>
              </a:rPr>
              <a:t>соответствие энергетической ценности (калорийности) рациона </a:t>
            </a:r>
            <a:r>
              <a:rPr lang="ru-RU" sz="1900" b="1" dirty="0" err="1">
                <a:solidFill>
                  <a:schemeClr val="bg1"/>
                </a:solidFill>
              </a:rPr>
              <a:t>энерготратам</a:t>
            </a:r>
            <a:r>
              <a:rPr lang="ru-RU" sz="1900" b="1" dirty="0">
                <a:solidFill>
                  <a:schemeClr val="bg1"/>
                </a:solidFill>
              </a:rPr>
              <a:t> человека</a:t>
            </a:r>
            <a:r>
              <a:rPr lang="ru-RU" sz="1900" dirty="0">
                <a:solidFill>
                  <a:schemeClr val="bg1"/>
                </a:solidFill>
              </a:rPr>
              <a:t>.</a:t>
            </a:r>
          </a:p>
        </p:txBody>
      </p:sp>
      <p:pic>
        <p:nvPicPr>
          <p:cNvPr id="23" name="Рисунок 2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3596240">
            <a:off x="2880110" y="2102677"/>
            <a:ext cx="569837" cy="408634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1106813">
            <a:off x="4458848" y="2019271"/>
            <a:ext cx="564782" cy="405009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6290953">
            <a:off x="1247715" y="1989701"/>
            <a:ext cx="569837" cy="408634"/>
          </a:xfrm>
          <a:prstGeom prst="rect">
            <a:avLst/>
          </a:prstGeom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38588" y="3836557"/>
            <a:ext cx="1317237" cy="1967075"/>
          </a:xfrm>
          <a:prstGeom prst="rect">
            <a:avLst/>
          </a:prstGeom>
        </p:spPr>
      </p:pic>
      <p:sp>
        <p:nvSpPr>
          <p:cNvPr id="29" name="Прямоугольник 28"/>
          <p:cNvSpPr/>
          <p:nvPr/>
        </p:nvSpPr>
        <p:spPr>
          <a:xfrm>
            <a:off x="6754954" y="2930404"/>
            <a:ext cx="1137725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</a:rPr>
              <a:t>Суточная потребность в калориях</a:t>
            </a:r>
            <a:endParaRPr lang="ru-RU" sz="1400" dirty="0"/>
          </a:p>
        </p:txBody>
      </p:sp>
      <p:sp>
        <p:nvSpPr>
          <p:cNvPr id="31" name="TextBox 30"/>
          <p:cNvSpPr txBox="1"/>
          <p:nvPr/>
        </p:nvSpPr>
        <p:spPr>
          <a:xfrm>
            <a:off x="7892679" y="3011627"/>
            <a:ext cx="3751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/>
              <a:t>=</a:t>
            </a:r>
          </a:p>
        </p:txBody>
      </p:sp>
      <p:sp>
        <p:nvSpPr>
          <p:cNvPr id="34" name="Прямоугольник 33"/>
          <p:cNvSpPr/>
          <p:nvPr/>
        </p:nvSpPr>
        <p:spPr>
          <a:xfrm>
            <a:off x="8288916" y="2979602"/>
            <a:ext cx="108190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</a:rPr>
              <a:t>величина основного обмена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9324944" y="3107890"/>
            <a:ext cx="3751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X</a:t>
            </a:r>
            <a:endParaRPr lang="ru-RU" sz="2000" b="1" dirty="0"/>
          </a:p>
        </p:txBody>
      </p:sp>
      <p:sp>
        <p:nvSpPr>
          <p:cNvPr id="37" name="Прямоугольник 36"/>
          <p:cNvSpPr/>
          <p:nvPr/>
        </p:nvSpPr>
        <p:spPr>
          <a:xfrm>
            <a:off x="9757323" y="2950071"/>
            <a:ext cx="1236857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</a:rPr>
              <a:t>коэффициент физической активности</a:t>
            </a:r>
          </a:p>
        </p:txBody>
      </p:sp>
      <p:sp>
        <p:nvSpPr>
          <p:cNvPr id="38" name="Прямоугольник 37"/>
          <p:cNvSpPr/>
          <p:nvPr/>
        </p:nvSpPr>
        <p:spPr>
          <a:xfrm>
            <a:off x="6693878" y="4081431"/>
            <a:ext cx="352585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</a:rPr>
              <a:t>1,4 </a:t>
            </a:r>
            <a:r>
              <a:rPr lang="ru-RU" sz="1400" i="1" dirty="0">
                <a:latin typeface="Times New Roman" panose="02020603050405020304" pitchFamily="18" charset="0"/>
                <a:ea typeface="Calibri" panose="020F0502020204030204" pitchFamily="34" charset="0"/>
              </a:rPr>
              <a:t>(при малоподвижном образе жизни)</a:t>
            </a:r>
          </a:p>
          <a:p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</a:rPr>
              <a:t>2,0 </a:t>
            </a:r>
            <a:r>
              <a:rPr lang="ru-RU" sz="1400" i="1" dirty="0">
                <a:latin typeface="Times New Roman" panose="02020603050405020304" pitchFamily="18" charset="0"/>
                <a:ea typeface="Calibri" panose="020F0502020204030204" pitchFamily="34" charset="0"/>
              </a:rPr>
              <a:t>(при умеренно активном образе жизни) </a:t>
            </a:r>
          </a:p>
          <a:p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</a:rPr>
              <a:t>2,5 </a:t>
            </a:r>
            <a:r>
              <a:rPr lang="ru-RU" sz="1400" i="1" dirty="0">
                <a:latin typeface="Times New Roman" panose="02020603050405020304" pitchFamily="18" charset="0"/>
                <a:ea typeface="Calibri" panose="020F0502020204030204" pitchFamily="34" charset="0"/>
              </a:rPr>
              <a:t>(при высокой физической активности)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10829808" y="2884238"/>
            <a:ext cx="3751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*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6473907" y="4094820"/>
            <a:ext cx="3751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*</a:t>
            </a:r>
          </a:p>
        </p:txBody>
      </p:sp>
      <p:sp>
        <p:nvSpPr>
          <p:cNvPr id="41" name="Прямоугольник 40"/>
          <p:cNvSpPr/>
          <p:nvPr/>
        </p:nvSpPr>
        <p:spPr>
          <a:xfrm>
            <a:off x="6096000" y="1920806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dirty="0">
                <a:solidFill>
                  <a:schemeClr val="bg1"/>
                </a:solidFill>
              </a:rPr>
              <a:t>Важнейшая  роль пищи заключается в обеспечении организма энергией.</a:t>
            </a:r>
          </a:p>
        </p:txBody>
      </p:sp>
      <p:pic>
        <p:nvPicPr>
          <p:cNvPr id="30" name="Рисунок 29" descr="эмблема.jpg">
            <a:extLst>
              <a:ext uri="{FF2B5EF4-FFF2-40B4-BE49-F238E27FC236}">
                <a16:creationId xmlns:a16="http://schemas.microsoft.com/office/drawing/2014/main" xmlns="" id="{238F3414-B566-4ED6-8CBF-BFBFE544089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9762" t="5403" r="30952" b="56483"/>
          <a:stretch>
            <a:fillRect/>
          </a:stretch>
        </p:blipFill>
        <p:spPr bwMode="auto">
          <a:xfrm>
            <a:off x="-36911" y="-5298"/>
            <a:ext cx="1008185" cy="11379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люс 2"/>
          <p:cNvSpPr/>
          <p:nvPr/>
        </p:nvSpPr>
        <p:spPr>
          <a:xfrm>
            <a:off x="1803145" y="2741934"/>
            <a:ext cx="248393" cy="269693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люс 31"/>
          <p:cNvSpPr/>
          <p:nvPr/>
        </p:nvSpPr>
        <p:spPr>
          <a:xfrm>
            <a:off x="4159344" y="2795557"/>
            <a:ext cx="248393" cy="269693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-68865" y="5552789"/>
            <a:ext cx="2489114" cy="8771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700" dirty="0">
                <a:solidFill>
                  <a:schemeClr val="bg1"/>
                </a:solidFill>
              </a:rPr>
              <a:t>В среднем для женщин - 1400 ккал, для мужчин – 1800 ккал.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2408323" y="5578717"/>
            <a:ext cx="2185214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1700" dirty="0">
                <a:solidFill>
                  <a:schemeClr val="bg1"/>
                </a:solidFill>
              </a:rPr>
              <a:t>(примерно 5-10%  от общих </a:t>
            </a:r>
            <a:r>
              <a:rPr lang="ru-RU" sz="1700" dirty="0" err="1">
                <a:solidFill>
                  <a:schemeClr val="bg1"/>
                </a:solidFill>
              </a:rPr>
              <a:t>энерготрат</a:t>
            </a:r>
            <a:r>
              <a:rPr lang="ru-RU" sz="1700" dirty="0">
                <a:solidFill>
                  <a:schemeClr val="bg1"/>
                </a:solidFill>
              </a:rPr>
              <a:t>). 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4647247" y="5803632"/>
            <a:ext cx="1631417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700" dirty="0">
                <a:solidFill>
                  <a:schemeClr val="bg1"/>
                </a:solidFill>
              </a:rPr>
              <a:t>1000-1300 ккал в день и более</a:t>
            </a:r>
          </a:p>
        </p:txBody>
      </p:sp>
    </p:spTree>
    <p:extLst>
      <p:ext uri="{BB962C8B-B14F-4D97-AF65-F5344CB8AC3E}">
        <p14:creationId xmlns:p14="http://schemas.microsoft.com/office/powerpoint/2010/main" xmlns="" val="10256640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430639" y="146762"/>
            <a:ext cx="3456780" cy="4801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ru-RU" sz="2800" b="1" i="1" spc="50" dirty="0">
                <a:ln w="0"/>
                <a:solidFill>
                  <a:schemeClr val="tx2">
                    <a:lumMod val="25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Источники энергии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459698" y="771781"/>
            <a:ext cx="939866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schemeClr val="bg1"/>
                </a:solidFill>
              </a:rPr>
              <a:t>Три класса основных пищевых веществ - белки, жиры и углеводы.</a:t>
            </a:r>
          </a:p>
          <a:p>
            <a:pPr algn="ctr"/>
            <a:endParaRPr lang="ru-RU" sz="2000" dirty="0">
              <a:solidFill>
                <a:schemeClr val="bg1"/>
              </a:solidFill>
            </a:endParaRPr>
          </a:p>
          <a:p>
            <a:pPr algn="ctr"/>
            <a:r>
              <a:rPr lang="ru-RU" sz="2000" dirty="0">
                <a:solidFill>
                  <a:schemeClr val="bg1"/>
                </a:solidFill>
              </a:rPr>
              <a:t>При их окислении в любом живом организме и у человека освобождается энергия. 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64598"/>
          <a:stretch/>
        </p:blipFill>
        <p:spPr>
          <a:xfrm>
            <a:off x="1860556" y="1817453"/>
            <a:ext cx="1943825" cy="1809890"/>
          </a:xfrm>
          <a:prstGeom prst="ellipse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2346599" y="3732479"/>
            <a:ext cx="376310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prstClr val="black"/>
                </a:solidFill>
              </a:rPr>
              <a:t>при окислении 1 г белка и углеводов выделяется около 4 ккал</a:t>
            </a:r>
            <a:endParaRPr lang="ru-RU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6433"/>
          <a:stretch/>
        </p:blipFill>
        <p:spPr>
          <a:xfrm>
            <a:off x="5143929" y="1822359"/>
            <a:ext cx="1931554" cy="1896781"/>
          </a:xfrm>
          <a:prstGeom prst="ellipse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6896" t="354" r="32568" b="-354"/>
          <a:stretch/>
        </p:blipFill>
        <p:spPr>
          <a:xfrm>
            <a:off x="8627735" y="1757623"/>
            <a:ext cx="1995061" cy="1929549"/>
          </a:xfrm>
          <a:prstGeom prst="ellipse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8088549" y="3770660"/>
            <a:ext cx="281353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chemeClr val="bg1"/>
                </a:solidFill>
              </a:rPr>
              <a:t>при окислении жиров выделяется около 9 ккал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2698063" y="4763763"/>
            <a:ext cx="903849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ru-RU" dirty="0">
                <a:solidFill>
                  <a:prstClr val="black"/>
                </a:solidFill>
              </a:rPr>
              <a:t>Любое несоответствие количества потребляемой энергии прямо </a:t>
            </a:r>
            <a:r>
              <a:rPr lang="ru-RU" b="1" dirty="0">
                <a:solidFill>
                  <a:prstClr val="black"/>
                </a:solidFill>
              </a:rPr>
              <a:t>отражается на массе тела человека.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2698063" y="5533670"/>
            <a:ext cx="9038491" cy="9814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ru-RU" dirty="0">
                <a:solidFill>
                  <a:prstClr val="black"/>
                </a:solidFill>
              </a:rPr>
              <a:t>Избыточная масса тела и ожирение повышают риск развития таких </a:t>
            </a:r>
            <a:r>
              <a:rPr lang="ru-RU" b="1" dirty="0">
                <a:solidFill>
                  <a:prstClr val="black"/>
                </a:solidFill>
              </a:rPr>
              <a:t>заболеваний</a:t>
            </a:r>
            <a:r>
              <a:rPr lang="ru-RU" dirty="0">
                <a:solidFill>
                  <a:prstClr val="black"/>
                </a:solidFill>
              </a:rPr>
              <a:t>, как атеросклероз сосудов сердца и мозга, инсулиннезависимый диабет, гипертония,  болезни желчевыводящих путей, остеопороз, некоторые формы рака. </a:t>
            </a: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12111" y="3862572"/>
            <a:ext cx="1978843" cy="2794366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0598" y="0"/>
            <a:ext cx="1005927" cy="1140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351204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9985" t="2481" r="3900" b="3054"/>
          <a:stretch/>
        </p:blipFill>
        <p:spPr>
          <a:xfrm>
            <a:off x="753834" y="766097"/>
            <a:ext cx="5908430" cy="6091903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031631" y="224135"/>
            <a:ext cx="1025769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</a:rPr>
              <a:t>Закон второй: соответствие химического состава рациона человека его физиологическим потребностям в пищевых веществах.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465529" y="1256027"/>
            <a:ext cx="222623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bg1"/>
                </a:solidFill>
              </a:rPr>
              <a:t>Пищевые вещества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814596" y="1699952"/>
            <a:ext cx="174278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Макронутриенты</a:t>
            </a:r>
            <a:endParaRPr lang="ru-RU" sz="1600" b="1" dirty="0">
              <a:solidFill>
                <a:schemeClr val="bg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929375" y="2112783"/>
            <a:ext cx="1286506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белки</a:t>
            </a:r>
          </a:p>
          <a:p>
            <a:endParaRPr lang="ru-RU" sz="16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жиры</a:t>
            </a:r>
          </a:p>
          <a:p>
            <a:endParaRPr lang="ru-RU" sz="16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углеводы</a:t>
            </a:r>
            <a:endParaRPr lang="ru-RU" sz="1600" dirty="0">
              <a:solidFill>
                <a:schemeClr val="bg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521009" y="1726117"/>
            <a:ext cx="175560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Микронутриенты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671635" y="2017650"/>
            <a:ext cx="1734770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витамины </a:t>
            </a:r>
          </a:p>
          <a:p>
            <a:endParaRPr lang="ru-RU" sz="16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минеральные </a:t>
            </a:r>
          </a:p>
          <a:p>
            <a:r>
              <a:rPr lang="ru-RU" sz="16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вещества</a:t>
            </a:r>
            <a:endParaRPr lang="ru-RU" sz="1600" dirty="0">
              <a:solidFill>
                <a:schemeClr val="bg1"/>
              </a:solidFill>
            </a:endParaRPr>
          </a:p>
        </p:txBody>
      </p:sp>
      <p:cxnSp>
        <p:nvCxnSpPr>
          <p:cNvPr id="15" name="Прямая со стрелкой 14"/>
          <p:cNvCxnSpPr/>
          <p:nvPr/>
        </p:nvCxnSpPr>
        <p:spPr>
          <a:xfrm flipH="1">
            <a:off x="1927419" y="1563450"/>
            <a:ext cx="223771" cy="24191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>
            <a:off x="3141050" y="1563450"/>
            <a:ext cx="175847" cy="24191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1" name="Прямоугольник 20"/>
          <p:cNvSpPr/>
          <p:nvPr/>
        </p:nvSpPr>
        <p:spPr>
          <a:xfrm>
            <a:off x="7773761" y="1104477"/>
            <a:ext cx="297431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chemeClr val="bg1"/>
                </a:solidFill>
              </a:rPr>
              <a:t>Пищевые вещества: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6881444" y="1762059"/>
            <a:ext cx="19271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Незаменимые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6629399" y="2468534"/>
            <a:ext cx="511712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spcAft>
                <a:spcPts val="0"/>
              </a:spcAft>
              <a:buFontTx/>
              <a:buChar char="-"/>
            </a:pP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некоторые жирные кислоты, </a:t>
            </a:r>
          </a:p>
          <a:p>
            <a:pPr marL="285750" indent="-285750" algn="just">
              <a:spcAft>
                <a:spcPts val="0"/>
              </a:spcAft>
              <a:buFontTx/>
              <a:buChar char="-"/>
            </a:pP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витамины, </a:t>
            </a:r>
          </a:p>
          <a:p>
            <a:pPr marL="285750" indent="-285750" algn="just">
              <a:spcAft>
                <a:spcPts val="0"/>
              </a:spcAft>
              <a:buFontTx/>
              <a:buChar char="-"/>
            </a:pP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минеральные вещества, </a:t>
            </a:r>
          </a:p>
          <a:p>
            <a:pPr algn="just">
              <a:spcAft>
                <a:spcPts val="0"/>
              </a:spcAft>
            </a:pPr>
            <a:endParaRPr lang="ru-RU" dirty="0">
              <a:solidFill>
                <a:schemeClr val="bg1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7116047" y="3562619"/>
            <a:ext cx="394499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Не образуются в организме человека! 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1064220" y="4226915"/>
            <a:ext cx="311409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Обязательно должны поступать с пищей в определенных количествах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6881444" y="4304462"/>
            <a:ext cx="167866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Заменимые</a:t>
            </a:r>
          </a:p>
        </p:txBody>
      </p:sp>
      <p:sp>
        <p:nvSpPr>
          <p:cNvPr id="28" name="Прямоугольник 27"/>
          <p:cNvSpPr/>
          <p:nvPr/>
        </p:nvSpPr>
        <p:spPr>
          <a:xfrm>
            <a:off x="6775319" y="4766127"/>
            <a:ext cx="497120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Могут образоваться в организме человека из незаменимых пищевых веществ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6160477" y="2139562"/>
            <a:ext cx="50273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449580" algn="just">
              <a:spcAft>
                <a:spcPts val="0"/>
              </a:spcAft>
            </a:pP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- 10 аминокислот, входящие в состав белков,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064220" y="3604878"/>
            <a:ext cx="302885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16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Необходимы для нормального обмена веществ. </a:t>
            </a:r>
          </a:p>
        </p:txBody>
      </p:sp>
      <p:pic>
        <p:nvPicPr>
          <p:cNvPr id="27" name="Рисунок 2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0598" y="0"/>
            <a:ext cx="1005927" cy="1140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122416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57695" y="257894"/>
            <a:ext cx="7430367" cy="4247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ru-RU" sz="2400" b="1" i="1" spc="50" dirty="0">
                <a:ln w="0"/>
                <a:solidFill>
                  <a:schemeClr val="tx2">
                    <a:lumMod val="25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ОСНОВНЫЕ ГРУППЫ ПИЩЕВЫХ ПРОДУКТОВ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744415" y="821568"/>
            <a:ext cx="1036906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Поступление пищевых веществ в нужных количествах и соотношениях осуществляется через потребление разнообразного набора пищевых продуктов.</a:t>
            </a:r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042139" y="3009513"/>
            <a:ext cx="3604846" cy="17389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07000"/>
              </a:lnSpc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Продукты, включенные в одну группу, содержат приблизительно одинаковый набор пищевых веществ. </a:t>
            </a:r>
            <a:endParaRPr lang="ru-RU" sz="16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107830" y="1691280"/>
            <a:ext cx="5152293" cy="10802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07000"/>
              </a:lnSpc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В зависимости от содержания различных пищевых веществ существует классификация продуктов по группам. 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95654" y="1651212"/>
            <a:ext cx="4371211" cy="64623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433063" y="2051104"/>
            <a:ext cx="5102713" cy="4619328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10949355" y="5690688"/>
            <a:ext cx="124264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chemeClr val="bg1"/>
                </a:solidFill>
              </a:rPr>
              <a:t>хлеб зерновые картофель</a:t>
            </a:r>
            <a:endParaRPr lang="ru-RU" sz="16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10856525" y="5194681"/>
            <a:ext cx="8563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</a:rPr>
              <a:t>овощи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0649419" y="4732937"/>
            <a:ext cx="93891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chemeClr val="bg1"/>
                </a:solidFill>
              </a:rPr>
              <a:t>фрукты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10328031" y="3870706"/>
            <a:ext cx="186396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bg1"/>
                </a:solidFill>
              </a:rPr>
              <a:t>молочные продукты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9685414" y="3040376"/>
            <a:ext cx="22485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chemeClr val="bg1"/>
                </a:solidFill>
              </a:rPr>
              <a:t>белковые продукты 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9277919" y="2210045"/>
            <a:ext cx="79220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жиры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0598" y="0"/>
            <a:ext cx="1005927" cy="1140051"/>
          </a:xfrm>
          <a:prstGeom prst="rect">
            <a:avLst/>
          </a:prstGeom>
        </p:spPr>
      </p:pic>
      <p:pic>
        <p:nvPicPr>
          <p:cNvPr id="2050" name="Picture 2" descr="C:\Users\user\Desktop\принцип здорового питания\Безымянный.jpg"/>
          <p:cNvPicPr>
            <a:picLocks noChangeAspect="1" noChangeArrowheads="1"/>
          </p:cNvPicPr>
          <p:nvPr/>
        </p:nvPicPr>
        <p:blipFill>
          <a:blip r:embed="rId5" cstate="print"/>
          <a:srcRect t="10542" r="4580" b="9940"/>
          <a:stretch>
            <a:fillRect/>
          </a:stretch>
        </p:blipFill>
        <p:spPr bwMode="auto">
          <a:xfrm>
            <a:off x="1" y="3106615"/>
            <a:ext cx="3352622" cy="35403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30673973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1162" t="14577" r="35369" b="11800"/>
          <a:stretch/>
        </p:blipFill>
        <p:spPr>
          <a:xfrm>
            <a:off x="10499503" y="2313070"/>
            <a:ext cx="1345553" cy="1862027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32672" y="1517355"/>
            <a:ext cx="5858379" cy="3545663"/>
          </a:xfrm>
          <a:prstGeom prst="rect">
            <a:avLst/>
          </a:prstGeom>
          <a:effectLst>
            <a:softEdge rad="177800"/>
          </a:effectLst>
        </p:spPr>
      </p:pic>
      <p:sp>
        <p:nvSpPr>
          <p:cNvPr id="7" name="TextBox 6"/>
          <p:cNvSpPr txBox="1"/>
          <p:nvPr/>
        </p:nvSpPr>
        <p:spPr>
          <a:xfrm>
            <a:off x="472920" y="402535"/>
            <a:ext cx="51318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</a:rPr>
              <a:t>I</a:t>
            </a:r>
            <a:r>
              <a:rPr lang="ru-RU" sz="2400" b="1" dirty="0">
                <a:solidFill>
                  <a:schemeClr val="bg1"/>
                </a:solidFill>
              </a:rPr>
              <a:t> группа - хлеб, зерновые и картофель</a:t>
            </a:r>
            <a:endParaRPr lang="ru-RU" sz="2400" dirty="0">
              <a:solidFill>
                <a:schemeClr val="bg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139077" y="1259463"/>
            <a:ext cx="6096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обеспечивают организм необходимым количеством энергии и углеводов, которые служат источником легкоусвояемых калорий</a:t>
            </a:r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85202" y="5713457"/>
            <a:ext cx="8585108" cy="75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уменьшают уровень холестерина в сыворотке крови, риск развития сердечно-сосудистых заболеваний</a:t>
            </a:r>
            <a:endParaRPr lang="ru-RU" sz="20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139077" y="2600346"/>
            <a:ext cx="4212400" cy="20682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07000"/>
              </a:lnSpc>
              <a:buFont typeface="Wingdings" panose="05000000000000000000" pitchFamily="2" charset="2"/>
              <a:buChar char="ü"/>
            </a:pP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содержат белок, пищевые волокна, витамины группы В, минеральные вещества (магний, фосфор, железо, цинк, селен)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algn="just">
              <a:lnSpc>
                <a:spcPct val="107000"/>
              </a:lnSpc>
            </a:pPr>
            <a:endParaRPr lang="ru-RU" sz="2000" dirty="0">
              <a:solidFill>
                <a:schemeClr val="bg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endParaRPr lang="ru-RU" sz="2000" dirty="0">
              <a:solidFill>
                <a:schemeClr val="bg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6084124" y="4397252"/>
            <a:ext cx="5584000" cy="75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способствуют нормальной деятельности желудочно-кишечного тракта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058401" y="4993825"/>
            <a:ext cx="1985552" cy="1736319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6139077" y="637198"/>
            <a:ext cx="6096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составляют основу рациона</a:t>
            </a: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0598" y="0"/>
            <a:ext cx="1005927" cy="1140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891129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Модульная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wrap="square">
        <a:spAutoFit/>
      </a:bodyPr>
      <a:lstStyle>
        <a:defPPr algn="ctr">
          <a:lnSpc>
            <a:spcPct val="107000"/>
          </a:lnSpc>
          <a:defRPr sz="2400" b="1" i="1" spc="50" dirty="0">
            <a:ln w="0"/>
            <a:solidFill>
              <a:schemeClr val="tx2">
                <a:lumMod val="25000"/>
              </a:schemeClr>
            </a:solidFill>
            <a:effectLst>
              <a:innerShdw blurRad="63500" dist="50800" dir="13500000">
                <a:srgbClr val="000000">
                  <a:alpha val="50000"/>
                </a:srgbClr>
              </a:innerShdw>
            </a:effectLst>
            <a:latin typeface="Times New Roman" panose="02020603050405020304" pitchFamily="18" charset="0"/>
            <a:ea typeface="Calibri" panose="020F0502020204030204" pitchFamily="34" charset="0"/>
            <a:cs typeface="Times New Roman" panose="02020603050405020304" pitchFamily="18" charset="0"/>
          </a:defRPr>
        </a:defPPr>
      </a:lstStyle>
    </a:spDef>
  </a:objectDefaults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2519</TotalTime>
  <Words>2889</Words>
  <Application>Microsoft Office PowerPoint</Application>
  <PresentationFormat>Произвольный</PresentationFormat>
  <Paragraphs>451</Paragraphs>
  <Slides>33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34" baseType="lpstr">
      <vt:lpstr>Тема Office</vt:lpstr>
      <vt:lpstr>Слайд 1</vt:lpstr>
      <vt:lpstr>Слайд 2</vt:lpstr>
      <vt:lpstr>Слайд 3</vt:lpstr>
      <vt:lpstr>Слайд 4</vt:lpstr>
      <vt:lpstr>ЗАКОНЫ ЗДОРОВОГО ПИТАНИЯ 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142</cp:revision>
  <dcterms:created xsi:type="dcterms:W3CDTF">2020-09-17T13:07:46Z</dcterms:created>
  <dcterms:modified xsi:type="dcterms:W3CDTF">2021-05-27T11:09:46Z</dcterms:modified>
</cp:coreProperties>
</file>